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0DB"/>
          </a:solidFill>
        </a:fill>
      </a:tcStyle>
    </a:wholeTbl>
    <a:band2H>
      <a:tcTxStyle b="def" i="def"/>
      <a:tcStyle>
        <a:tcBdr/>
        <a:fill>
          <a:solidFill>
            <a:srgbClr val="E7E9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CE8"/>
          </a:solidFill>
        </a:fill>
      </a:tcStyle>
    </a:wholeTbl>
    <a:band2H>
      <a:tcTxStyle b="def" i="def"/>
      <a:tcStyle>
        <a:tcBdr/>
        <a:fill>
          <a:solidFill>
            <a:srgbClr val="FBE7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96" name="Shape 3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entury Gothic"/>
      </a:defRPr>
    </a:lvl1pPr>
    <a:lvl2pPr indent="228600" defTabSz="457200" latinLnBrk="0">
      <a:defRPr sz="1200">
        <a:latin typeface="+mn-lt"/>
        <a:ea typeface="+mn-ea"/>
        <a:cs typeface="+mn-cs"/>
        <a:sym typeface="Century Gothic"/>
      </a:defRPr>
    </a:lvl2pPr>
    <a:lvl3pPr indent="457200" defTabSz="457200" latinLnBrk="0">
      <a:defRPr sz="1200">
        <a:latin typeface="+mn-lt"/>
        <a:ea typeface="+mn-ea"/>
        <a:cs typeface="+mn-cs"/>
        <a:sym typeface="Century Gothic"/>
      </a:defRPr>
    </a:lvl3pPr>
    <a:lvl4pPr indent="685800" defTabSz="457200" latinLnBrk="0">
      <a:defRPr sz="1200">
        <a:latin typeface="+mn-lt"/>
        <a:ea typeface="+mn-ea"/>
        <a:cs typeface="+mn-cs"/>
        <a:sym typeface="Century Gothic"/>
      </a:defRPr>
    </a:lvl4pPr>
    <a:lvl5pPr indent="914400" defTabSz="457200" latinLnBrk="0">
      <a:defRPr sz="1200">
        <a:latin typeface="+mn-lt"/>
        <a:ea typeface="+mn-ea"/>
        <a:cs typeface="+mn-cs"/>
        <a:sym typeface="Century Gothic"/>
      </a:defRPr>
    </a:lvl5pPr>
    <a:lvl6pPr indent="1143000" defTabSz="457200" latinLnBrk="0">
      <a:defRPr sz="1200">
        <a:latin typeface="+mn-lt"/>
        <a:ea typeface="+mn-ea"/>
        <a:cs typeface="+mn-cs"/>
        <a:sym typeface="Century Gothic"/>
      </a:defRPr>
    </a:lvl6pPr>
    <a:lvl7pPr indent="1371600" defTabSz="457200" latinLnBrk="0">
      <a:defRPr sz="1200">
        <a:latin typeface="+mn-lt"/>
        <a:ea typeface="+mn-ea"/>
        <a:cs typeface="+mn-cs"/>
        <a:sym typeface="Century Gothic"/>
      </a:defRPr>
    </a:lvl7pPr>
    <a:lvl8pPr indent="1600200" defTabSz="457200" latinLnBrk="0">
      <a:defRPr sz="1200">
        <a:latin typeface="+mn-lt"/>
        <a:ea typeface="+mn-ea"/>
        <a:cs typeface="+mn-cs"/>
        <a:sym typeface="Century Gothic"/>
      </a:defRPr>
    </a:lvl8pPr>
    <a:lvl9pPr indent="1828800" defTabSz="457200" latinLnBrk="0">
      <a:defRPr sz="1200">
        <a:latin typeface="+mn-lt"/>
        <a:ea typeface="+mn-ea"/>
        <a:cs typeface="+mn-cs"/>
        <a:sym typeface="Century Gothic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39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4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52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2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5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2589213" y="2514600"/>
            <a:ext cx="8915400" cy="2262782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589213" y="4777378"/>
            <a:ext cx="8915400" cy="1126284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>
                <a:solidFill>
                  <a:srgbClr val="59595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Freeform 6"/>
          <p:cNvSpPr/>
          <p:nvPr/>
        </p:nvSpPr>
        <p:spPr>
          <a:xfrm>
            <a:off x="-1" y="4323810"/>
            <a:ext cx="1742309" cy="778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fill="norm" stroke="1" extrusionOk="0">
                <a:moveTo>
                  <a:pt x="16665" y="21600"/>
                </a:moveTo>
                <a:cubicBezTo>
                  <a:pt x="16839" y="21600"/>
                  <a:pt x="16955" y="21470"/>
                  <a:pt x="17013" y="21340"/>
                </a:cubicBezTo>
                <a:cubicBezTo>
                  <a:pt x="17013" y="21210"/>
                  <a:pt x="17071" y="21210"/>
                  <a:pt x="17071" y="21210"/>
                </a:cubicBezTo>
                <a:cubicBezTo>
                  <a:pt x="21484" y="11320"/>
                  <a:pt x="21484" y="11320"/>
                  <a:pt x="21484" y="11320"/>
                </a:cubicBezTo>
                <a:cubicBezTo>
                  <a:pt x="21600" y="11060"/>
                  <a:pt x="21600" y="10540"/>
                  <a:pt x="21484" y="10149"/>
                </a:cubicBezTo>
                <a:cubicBezTo>
                  <a:pt x="17071" y="390"/>
                  <a:pt x="17071" y="390"/>
                  <a:pt x="17071" y="390"/>
                </a:cubicBezTo>
                <a:cubicBezTo>
                  <a:pt x="17071" y="260"/>
                  <a:pt x="17013" y="260"/>
                  <a:pt x="17013" y="260"/>
                </a:cubicBezTo>
                <a:cubicBezTo>
                  <a:pt x="16955" y="130"/>
                  <a:pt x="16839" y="0"/>
                  <a:pt x="166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0"/>
                  <a:pt x="0" y="21600"/>
                  <a:pt x="0" y="21600"/>
                </a:cubicBezTo>
                <a:lnTo>
                  <a:pt x="16665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925905" y="4513982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04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5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6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7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8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9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0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1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2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3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4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5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29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217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8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9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0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1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2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3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4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5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6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7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8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30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1" name="Title Text"/>
          <p:cNvSpPr txBox="1"/>
          <p:nvPr>
            <p:ph type="title"/>
          </p:nvPr>
        </p:nvSpPr>
        <p:spPr>
          <a:xfrm>
            <a:off x="2589211" y="609600"/>
            <a:ext cx="8915401" cy="311704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232" name="Body Level One…"/>
          <p:cNvSpPr txBox="1"/>
          <p:nvPr>
            <p:ph type="body" sz="quarter" idx="1"/>
          </p:nvPr>
        </p:nvSpPr>
        <p:spPr>
          <a:xfrm>
            <a:off x="2589211" y="4354045"/>
            <a:ext cx="8915401" cy="1555865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>
                <a:solidFill>
                  <a:srgbClr val="59595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3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4" name="Slide Number"/>
          <p:cNvSpPr txBox="1"/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41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2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3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4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5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6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7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8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9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0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1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2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66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254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5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6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7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8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9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0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1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2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3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4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5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67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8" name="Title Text"/>
          <p:cNvSpPr txBox="1"/>
          <p:nvPr>
            <p:ph type="title"/>
          </p:nvPr>
        </p:nvSpPr>
        <p:spPr>
          <a:xfrm>
            <a:off x="2849948" y="609600"/>
            <a:ext cx="8393927" cy="289560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269" name="Body Level One…"/>
          <p:cNvSpPr txBox="1"/>
          <p:nvPr>
            <p:ph type="body" sz="quarter" idx="1"/>
          </p:nvPr>
        </p:nvSpPr>
        <p:spPr>
          <a:xfrm>
            <a:off x="3275012" y="3505200"/>
            <a:ext cx="7536555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0" name="Text Placeholder 2"/>
          <p:cNvSpPr/>
          <p:nvPr>
            <p:ph type="body" sz="quarter" idx="13"/>
          </p:nvPr>
        </p:nvSpPr>
        <p:spPr>
          <a:xfrm>
            <a:off x="2589211" y="4354045"/>
            <a:ext cx="8915401" cy="1555865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</a:p>
        </p:txBody>
      </p:sp>
      <p:sp>
        <p:nvSpPr>
          <p:cNvPr id="271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72" name="TextBox 13"/>
          <p:cNvSpPr txBox="1"/>
          <p:nvPr/>
        </p:nvSpPr>
        <p:spPr>
          <a:xfrm>
            <a:off x="2513372" y="327092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273" name="TextBox 14"/>
          <p:cNvSpPr txBox="1"/>
          <p:nvPr/>
        </p:nvSpPr>
        <p:spPr>
          <a:xfrm>
            <a:off x="11160571" y="258439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274" name="Slide Number"/>
          <p:cNvSpPr txBox="1"/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81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2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3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4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5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6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7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8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9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0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1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2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06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294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5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6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7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8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9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0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1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2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3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4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5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07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8" name="Title Text"/>
          <p:cNvSpPr txBox="1"/>
          <p:nvPr>
            <p:ph type="title"/>
          </p:nvPr>
        </p:nvSpPr>
        <p:spPr>
          <a:xfrm>
            <a:off x="2589213" y="2438400"/>
            <a:ext cx="8915401" cy="2724845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309" name="Body Level One…"/>
          <p:cNvSpPr txBox="1"/>
          <p:nvPr>
            <p:ph type="body" sz="quarter" idx="1"/>
          </p:nvPr>
        </p:nvSpPr>
        <p:spPr>
          <a:xfrm>
            <a:off x="2589213" y="5181600"/>
            <a:ext cx="8915401" cy="72962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>
              <a:buClrTx/>
              <a:defRPr>
                <a:solidFill>
                  <a:srgbClr val="595959"/>
                </a:solidFill>
              </a:defRPr>
            </a:lvl2pPr>
            <a:lvl3pPr>
              <a:buClrTx/>
              <a:defRPr>
                <a:solidFill>
                  <a:srgbClr val="595959"/>
                </a:solidFill>
              </a:defRPr>
            </a:lvl3pPr>
            <a:lvl4pPr>
              <a:buClrTx/>
              <a:defRPr>
                <a:solidFill>
                  <a:srgbClr val="595959"/>
                </a:solidFill>
              </a:defRPr>
            </a:lvl4pPr>
            <a:lvl5pPr>
              <a:buClrTx/>
              <a:defRPr>
                <a:solidFill>
                  <a:srgbClr val="59595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0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1" name="Slide Number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318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9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0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1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2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3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4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5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6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7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8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9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43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331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2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3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4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5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6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7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8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9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0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1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2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44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5" name="Title Text"/>
          <p:cNvSpPr txBox="1"/>
          <p:nvPr>
            <p:ph type="title"/>
          </p:nvPr>
        </p:nvSpPr>
        <p:spPr>
          <a:xfrm>
            <a:off x="2849948" y="609600"/>
            <a:ext cx="8393927" cy="289560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346" name="Body Level One…"/>
          <p:cNvSpPr txBox="1"/>
          <p:nvPr>
            <p:ph type="body" sz="quarter" idx="1"/>
          </p:nvPr>
        </p:nvSpPr>
        <p:spPr>
          <a:xfrm>
            <a:off x="2589211" y="4343400"/>
            <a:ext cx="8915401" cy="838200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7" name="Text Placeholder 3"/>
          <p:cNvSpPr/>
          <p:nvPr>
            <p:ph type="body" sz="quarter" idx="13"/>
          </p:nvPr>
        </p:nvSpPr>
        <p:spPr>
          <a:xfrm>
            <a:off x="2589213" y="5181599"/>
            <a:ext cx="8915401" cy="729624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</a:p>
        </p:txBody>
      </p:sp>
      <p:sp>
        <p:nvSpPr>
          <p:cNvPr id="348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9" name="TextBox 16"/>
          <p:cNvSpPr txBox="1"/>
          <p:nvPr/>
        </p:nvSpPr>
        <p:spPr>
          <a:xfrm>
            <a:off x="2513372" y="327092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350" name="TextBox 17"/>
          <p:cNvSpPr txBox="1"/>
          <p:nvPr/>
        </p:nvSpPr>
        <p:spPr>
          <a:xfrm>
            <a:off x="11160571" y="258439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351" name="Slide Number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358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9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0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1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2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4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5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6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7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8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9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83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371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2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3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4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5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6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7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8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9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0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1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2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84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85" name="Title Text"/>
          <p:cNvSpPr txBox="1"/>
          <p:nvPr>
            <p:ph type="title"/>
          </p:nvPr>
        </p:nvSpPr>
        <p:spPr>
          <a:xfrm>
            <a:off x="2589211" y="627407"/>
            <a:ext cx="8915401" cy="288002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386" name="Body Level One…"/>
          <p:cNvSpPr txBox="1"/>
          <p:nvPr>
            <p:ph type="body" sz="quarter" idx="1"/>
          </p:nvPr>
        </p:nvSpPr>
        <p:spPr>
          <a:xfrm>
            <a:off x="2589211" y="4343400"/>
            <a:ext cx="8915401" cy="838200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7" name="Text Placeholder 3"/>
          <p:cNvSpPr/>
          <p:nvPr>
            <p:ph type="body" sz="quarter" idx="13"/>
          </p:nvPr>
        </p:nvSpPr>
        <p:spPr>
          <a:xfrm>
            <a:off x="2589213" y="5181599"/>
            <a:ext cx="8915401" cy="729624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</a:p>
        </p:txBody>
      </p:sp>
      <p:sp>
        <p:nvSpPr>
          <p:cNvPr id="388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89" name="Slide Number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2592925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idx="1"/>
          </p:nvPr>
        </p:nvSpPr>
        <p:spPr>
          <a:xfrm>
            <a:off x="2589211" y="2133600"/>
            <a:ext cx="8915401" cy="377762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85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4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6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10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98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5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7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8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9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11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2" name="Title Text"/>
          <p:cNvSpPr txBox="1"/>
          <p:nvPr>
            <p:ph type="title"/>
          </p:nvPr>
        </p:nvSpPr>
        <p:spPr>
          <a:xfrm>
            <a:off x="2589211" y="2058749"/>
            <a:ext cx="8915401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113" name="Body Level One…"/>
          <p:cNvSpPr txBox="1"/>
          <p:nvPr>
            <p:ph type="body" sz="quarter" idx="1"/>
          </p:nvPr>
        </p:nvSpPr>
        <p:spPr>
          <a:xfrm>
            <a:off x="2589211" y="3530129"/>
            <a:ext cx="8915401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000"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 sz="2000"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 sz="2000"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 sz="2000"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 sz="2000">
                <a:solidFill>
                  <a:srgbClr val="59595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Text"/>
          <p:cNvSpPr txBox="1"/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3" name="Body Level One…"/>
          <p:cNvSpPr txBox="1"/>
          <p:nvPr>
            <p:ph type="body" sz="quarter" idx="1"/>
          </p:nvPr>
        </p:nvSpPr>
        <p:spPr>
          <a:xfrm>
            <a:off x="2589211" y="2133600"/>
            <a:ext cx="4313865" cy="377762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 Text"/>
          <p:cNvSpPr txBox="1"/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2" name="Body Level One…"/>
          <p:cNvSpPr txBox="1"/>
          <p:nvPr>
            <p:ph type="body" sz="quarter" idx="1"/>
          </p:nvPr>
        </p:nvSpPr>
        <p:spPr>
          <a:xfrm>
            <a:off x="2939372" y="1972703"/>
            <a:ext cx="3992733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" name="Text Placeholder 4"/>
          <p:cNvSpPr/>
          <p:nvPr>
            <p:ph type="body" sz="quarter" idx="13"/>
          </p:nvPr>
        </p:nvSpPr>
        <p:spPr>
          <a:xfrm>
            <a:off x="7506628" y="1969474"/>
            <a:ext cx="399900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400"/>
            </a:pP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Text"/>
          <p:cNvSpPr txBox="1"/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/>
          <p:nvPr>
            <p:ph type="title"/>
          </p:nvPr>
        </p:nvSpPr>
        <p:spPr>
          <a:xfrm>
            <a:off x="2589211" y="446087"/>
            <a:ext cx="3505200" cy="976313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157" name="Body Level One…"/>
          <p:cNvSpPr txBox="1"/>
          <p:nvPr>
            <p:ph type="body" sz="half" idx="1"/>
          </p:nvPr>
        </p:nvSpPr>
        <p:spPr>
          <a:xfrm>
            <a:off x="6323012" y="446087"/>
            <a:ext cx="5181601" cy="5414964"/>
          </a:xfrm>
          <a:prstGeom prst="rect">
            <a:avLst/>
          </a:prstGeom>
        </p:spPr>
        <p:txBody>
          <a:bodyPr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ext Placeholder 3"/>
          <p:cNvSpPr/>
          <p:nvPr>
            <p:ph type="body" sz="quarter" idx="13"/>
          </p:nvPr>
        </p:nvSpPr>
        <p:spPr>
          <a:xfrm>
            <a:off x="2589211" y="1598613"/>
            <a:ext cx="3505199" cy="4262436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166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7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9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0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1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3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4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5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6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7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91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179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0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1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2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3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4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5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6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7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8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9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0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92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3" name="Title Text"/>
          <p:cNvSpPr txBox="1"/>
          <p:nvPr>
            <p:ph type="title"/>
          </p:nvPr>
        </p:nvSpPr>
        <p:spPr>
          <a:xfrm>
            <a:off x="2589213" y="4800600"/>
            <a:ext cx="8915401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194" name="Picture Placeholder 2"/>
          <p:cNvSpPr/>
          <p:nvPr>
            <p:ph type="pic" idx="13"/>
          </p:nvPr>
        </p:nvSpPr>
        <p:spPr>
          <a:xfrm>
            <a:off x="2589211" y="634965"/>
            <a:ext cx="8915401" cy="38549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95" name="Body Level One…"/>
          <p:cNvSpPr txBox="1"/>
          <p:nvPr>
            <p:ph type="body" sz="quarter" idx="1"/>
          </p:nvPr>
        </p:nvSpPr>
        <p:spPr>
          <a:xfrm>
            <a:off x="2589213" y="5367337"/>
            <a:ext cx="8915401" cy="49371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6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7" name="Slide Number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FFFFFF"/>
            </a:gs>
            <a:gs pos="100000">
              <a:srgbClr val="C5DEE5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7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15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8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" name="Freeform 11"/>
          <p:cNvSpPr/>
          <p:nvPr/>
        </p:nvSpPr>
        <p:spPr>
          <a:xfrm flipV="1">
            <a:off x="-4189" y="7143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" name="Title Text"/>
          <p:cNvSpPr txBox="1"/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xfrm>
            <a:off x="925905" y="772224"/>
            <a:ext cx="385675" cy="396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178DBB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178DBB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178DBB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178DBB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178DBB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178DBB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178DBB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178DBB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178DBB"/>
          </a:solidFill>
          <a:uFillTx/>
          <a:latin typeface="+mn-lt"/>
          <a:ea typeface="+mn-ea"/>
          <a:cs typeface="+mn-cs"/>
          <a:sym typeface="Century Gothic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hotline.org/" TargetMode="External"/><Relationship Id="rId3" Type="http://schemas.openxmlformats.org/officeDocument/2006/relationships/hyperlink" Target="http://www.loveisrespect.org/" TargetMode="External"/><Relationship Id="rId4" Type="http://schemas.openxmlformats.org/officeDocument/2006/relationships/hyperlink" Target="http://www.nationalcenterdvtraumamh.org/" TargetMode="External"/><Relationship Id="rId5" Type="http://schemas.openxmlformats.org/officeDocument/2006/relationships/hyperlink" Target="http://www.rain.org/" TargetMode="External"/><Relationship Id="rId6" Type="http://schemas.openxmlformats.org/officeDocument/2006/relationships/hyperlink" Target="http://www.suicidepreventionlifeline.org/" TargetMode="External"/><Relationship Id="rId7" Type="http://schemas.openxmlformats.org/officeDocument/2006/relationships/hyperlink" Target="http://www.polarisproject.org/" TargetMode="Externa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angerassessment.org/" TargetMode="External"/><Relationship Id="rId3" Type="http://schemas.openxmlformats.org/officeDocument/2006/relationships/hyperlink" Target="http://www.nationalcenterdvtraumamh.org/trainingta/webinars-seminars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itle 1"/>
          <p:cNvSpPr txBox="1"/>
          <p:nvPr>
            <p:ph type="ctrTitle"/>
          </p:nvPr>
        </p:nvSpPr>
        <p:spPr>
          <a:xfrm>
            <a:off x="1524000" y="196087"/>
            <a:ext cx="9144000" cy="2387601"/>
          </a:xfrm>
          <a:prstGeom prst="rect">
            <a:avLst/>
          </a:prstGeom>
        </p:spPr>
        <p:txBody>
          <a:bodyPr/>
          <a:lstStyle/>
          <a:p>
            <a:pPr>
              <a:defRPr sz="4800"/>
            </a:pPr>
            <a:r>
              <a:t>Domestic Violence Assessment and Intervention</a:t>
            </a:r>
            <a:br/>
            <a:r>
              <a:t>for Clergy</a:t>
            </a:r>
          </a:p>
        </p:txBody>
      </p:sp>
      <p:sp>
        <p:nvSpPr>
          <p:cNvPr id="399" name="Subtitle 2"/>
          <p:cNvSpPr txBox="1"/>
          <p:nvPr>
            <p:ph type="subTitle" sz="quarter" idx="1"/>
          </p:nvPr>
        </p:nvSpPr>
        <p:spPr>
          <a:xfrm>
            <a:off x="2327955" y="3667035"/>
            <a:ext cx="8915401" cy="1126284"/>
          </a:xfrm>
          <a:prstGeom prst="rect">
            <a:avLst/>
          </a:prstGeom>
        </p:spPr>
        <p:txBody>
          <a:bodyPr/>
          <a:lstStyle/>
          <a:p>
            <a:pPr defTabSz="283463">
              <a:spcBef>
                <a:spcPts val="600"/>
              </a:spcBef>
              <a:defRPr sz="1240"/>
            </a:pPr>
            <a:r>
              <a:t>Kimberly Lenggiere, LMFT, LAC</a:t>
            </a:r>
          </a:p>
          <a:p>
            <a:pPr defTabSz="283463">
              <a:spcBef>
                <a:spcPts val="600"/>
              </a:spcBef>
              <a:defRPr sz="1240"/>
            </a:pPr>
            <a:r>
              <a:t>Juvenile SOMB Provider</a:t>
            </a:r>
          </a:p>
          <a:p>
            <a:pPr defTabSz="283463">
              <a:spcBef>
                <a:spcPts val="600"/>
              </a:spcBef>
              <a:defRPr sz="1240"/>
            </a:pPr>
            <a:r>
              <a:t>Animal Assisted Therapist</a:t>
            </a:r>
          </a:p>
          <a:p>
            <a:pPr defTabSz="283463">
              <a:spcBef>
                <a:spcPts val="600"/>
              </a:spcBef>
              <a:defRPr sz="1240"/>
            </a:pPr>
            <a:r>
              <a:t>AAMFT Approved Clinical Supervisor Candidate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itle 1"/>
          <p:cNvSpPr txBox="1"/>
          <p:nvPr>
            <p:ph type="title"/>
          </p:nvPr>
        </p:nvSpPr>
        <p:spPr>
          <a:xfrm>
            <a:off x="2324966" y="411837"/>
            <a:ext cx="8911689" cy="1280892"/>
          </a:xfrm>
          <a:prstGeom prst="rect">
            <a:avLst/>
          </a:prstGeom>
        </p:spPr>
        <p:txBody>
          <a:bodyPr/>
          <a:lstStyle/>
          <a:p>
            <a:pPr/>
            <a:r>
              <a:t>POWER AND CONTROL WHEEL</a:t>
            </a:r>
          </a:p>
        </p:txBody>
      </p:sp>
      <p:sp>
        <p:nvSpPr>
          <p:cNvPr id="428" name="Content Placeholder 2"/>
          <p:cNvSpPr txBox="1"/>
          <p:nvPr>
            <p:ph type="body" sz="half" idx="1"/>
          </p:nvPr>
        </p:nvSpPr>
        <p:spPr>
          <a:xfrm>
            <a:off x="1507670" y="1808466"/>
            <a:ext cx="4566558" cy="435133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 typeface="Wingdings 3"/>
              <a:buNone/>
              <a:defRPr sz="4000"/>
            </a:lvl1pPr>
          </a:lstStyle>
          <a:p>
            <a:pPr/>
            <a:r>
              <a:t>This wheel is a diagram of tactics abusers use to keep their partners in the relationship. </a:t>
            </a:r>
          </a:p>
        </p:txBody>
      </p:sp>
      <p:pic>
        <p:nvPicPr>
          <p:cNvPr id="42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80810" y="1346864"/>
            <a:ext cx="5038663" cy="49286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POWER AND CONTROL WHEEL</a:t>
            </a:r>
          </a:p>
        </p:txBody>
      </p:sp>
      <p:sp>
        <p:nvSpPr>
          <p:cNvPr id="432" name="Content Placeholder 2"/>
          <p:cNvSpPr txBox="1"/>
          <p:nvPr>
            <p:ph type="body" idx="1"/>
          </p:nvPr>
        </p:nvSpPr>
        <p:spPr>
          <a:xfrm>
            <a:off x="2589211" y="1709056"/>
            <a:ext cx="8915401" cy="3777623"/>
          </a:xfrm>
          <a:prstGeom prst="rect">
            <a:avLst/>
          </a:prstGeom>
        </p:spPr>
        <p:txBody>
          <a:bodyPr/>
          <a:lstStyle/>
          <a:p>
            <a:pPr marL="284606" indent="-284606" defTabSz="379475">
              <a:spcBef>
                <a:spcPts val="800"/>
              </a:spcBef>
              <a:buChar char="❖"/>
              <a:defRPr sz="2324"/>
            </a:pPr>
            <a:r>
              <a:t>USING COERCION AND THREATS</a:t>
            </a:r>
          </a:p>
          <a:p>
            <a:pPr marL="284606" indent="-284606" defTabSz="379475">
              <a:spcBef>
                <a:spcPts val="800"/>
              </a:spcBef>
              <a:buChar char="❖"/>
              <a:defRPr sz="2324"/>
            </a:pPr>
            <a:r>
              <a:t>USING INTIMIDATION</a:t>
            </a:r>
          </a:p>
          <a:p>
            <a:pPr marL="284606" indent="-284606" defTabSz="379475">
              <a:spcBef>
                <a:spcPts val="800"/>
              </a:spcBef>
              <a:buChar char="❖"/>
              <a:defRPr sz="2324"/>
            </a:pPr>
            <a:r>
              <a:t>USING EMOTIONAL ABUSE</a:t>
            </a:r>
          </a:p>
          <a:p>
            <a:pPr marL="284606" indent="-284606" defTabSz="379475">
              <a:spcBef>
                <a:spcPts val="800"/>
              </a:spcBef>
              <a:buChar char="❖"/>
              <a:defRPr sz="2324"/>
            </a:pPr>
            <a:r>
              <a:t>USING ISOLATION</a:t>
            </a:r>
          </a:p>
          <a:p>
            <a:pPr marL="284606" indent="-284606" defTabSz="379475">
              <a:spcBef>
                <a:spcPts val="800"/>
              </a:spcBef>
              <a:buChar char="❖"/>
              <a:defRPr sz="2324"/>
            </a:pPr>
            <a:r>
              <a:t>MINIMIZING, DENYING, BLAMING</a:t>
            </a:r>
          </a:p>
          <a:p>
            <a:pPr marL="284606" indent="-284606" defTabSz="379475">
              <a:spcBef>
                <a:spcPts val="800"/>
              </a:spcBef>
              <a:buChar char="❖"/>
              <a:defRPr sz="2324"/>
            </a:pPr>
            <a:r>
              <a:t>USING CHILDREN</a:t>
            </a:r>
          </a:p>
          <a:p>
            <a:pPr marL="284606" indent="-284606" defTabSz="379475">
              <a:spcBef>
                <a:spcPts val="800"/>
              </a:spcBef>
              <a:buChar char="❖"/>
              <a:defRPr sz="2324"/>
            </a:pPr>
            <a:r>
              <a:t>USING MALE PRIVILEGE</a:t>
            </a:r>
          </a:p>
          <a:p>
            <a:pPr marL="284606" indent="-284606" defTabSz="379475">
              <a:spcBef>
                <a:spcPts val="800"/>
              </a:spcBef>
              <a:buChar char="❖"/>
              <a:defRPr sz="2324"/>
            </a:pPr>
            <a:r>
              <a:t>USING ECONOMIC ABUSE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SIGNS OF AN ABUSIVE PARTNER</a:t>
            </a:r>
          </a:p>
        </p:txBody>
      </p:sp>
      <p:sp>
        <p:nvSpPr>
          <p:cNvPr id="435" name="Content Placeholder 2"/>
          <p:cNvSpPr txBox="1"/>
          <p:nvPr>
            <p:ph type="body" idx="1"/>
          </p:nvPr>
        </p:nvSpPr>
        <p:spPr>
          <a:xfrm>
            <a:off x="1311728" y="1381990"/>
            <a:ext cx="10666414" cy="4937168"/>
          </a:xfrm>
          <a:prstGeom prst="rect">
            <a:avLst/>
          </a:prstGeom>
        </p:spPr>
        <p:txBody>
          <a:bodyPr/>
          <a:lstStyle/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Belittles their partner with shame, insults, and put downs. 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Shows extreme jealousy when their partner spends time with friends, community, or family. 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Discourages their partner from seeing their support system.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Says things to their partner like, “You can’t do anything right.”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Controls every penny the household spends.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Makes all decisions for their partner.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Their partner expresses fear about the person.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Controls what their partner is allowed to do, who they can see, and where they can go.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Threatens to take away they kids or tells their partner, “You’re a bad parent.”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Prevents their partner from working or attending school. 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Destroys property or hurts/kills pets.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Intimidates their partner with guns, knives, or other weapons. </a:t>
            </a:r>
          </a:p>
          <a:p>
            <a:pPr marL="312039" indent="-312039" defTabSz="416052">
              <a:spcBef>
                <a:spcPts val="900"/>
              </a:spcBef>
              <a:buFont typeface="Courier New"/>
              <a:buChar char="o"/>
              <a:defRPr sz="1638"/>
            </a:pPr>
            <a:r>
              <a:t>Pressures their partner into sex, alcohol consumption, or drug use.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CONSENT</a:t>
            </a:r>
          </a:p>
        </p:txBody>
      </p:sp>
      <p:sp>
        <p:nvSpPr>
          <p:cNvPr id="438" name="Content Placeholder 2"/>
          <p:cNvSpPr txBox="1"/>
          <p:nvPr>
            <p:ph type="body" idx="1"/>
          </p:nvPr>
        </p:nvSpPr>
        <p:spPr>
          <a:xfrm>
            <a:off x="2592925" y="1660071"/>
            <a:ext cx="8915401" cy="3777623"/>
          </a:xfrm>
          <a:prstGeom prst="rect">
            <a:avLst/>
          </a:prstGeom>
        </p:spPr>
        <p:txBody>
          <a:bodyPr/>
          <a:lstStyle/>
          <a:p>
            <a:pPr marL="288035" indent="-288035" defTabSz="384047">
              <a:spcBef>
                <a:spcPts val="800"/>
              </a:spcBef>
              <a:buChar char="❖"/>
              <a:defRPr sz="2016"/>
            </a:pPr>
            <a:r>
              <a:t>Consent is a mutual agreement between partners about what they want to experience. </a:t>
            </a:r>
          </a:p>
          <a:p>
            <a:pPr marL="288035" indent="-288035" defTabSz="384047">
              <a:spcBef>
                <a:spcPts val="800"/>
              </a:spcBef>
              <a:buChar char="❖"/>
              <a:defRPr sz="2016"/>
            </a:pPr>
            <a:r>
              <a:t>Consent needs to happen every time a couple engaged in a physical act.</a:t>
            </a:r>
          </a:p>
          <a:p>
            <a:pPr marL="288035" indent="-288035" defTabSz="384047">
              <a:spcBef>
                <a:spcPts val="800"/>
              </a:spcBef>
              <a:buChar char="❖"/>
              <a:defRPr sz="2016"/>
            </a:pPr>
            <a:r>
              <a:t>Relationship status does not make consent automatic.</a:t>
            </a:r>
          </a:p>
          <a:p>
            <a:pPr marL="288035" indent="-288035" defTabSz="384047">
              <a:spcBef>
                <a:spcPts val="800"/>
              </a:spcBef>
              <a:buChar char="❖"/>
              <a:defRPr sz="2016"/>
            </a:pPr>
            <a:r>
              <a:t>There is no such thing as ‘implied consent.’</a:t>
            </a:r>
          </a:p>
          <a:p>
            <a:pPr marL="288035" indent="-288035" defTabSz="384047">
              <a:spcBef>
                <a:spcPts val="800"/>
              </a:spcBef>
              <a:buChar char="❖"/>
              <a:defRPr sz="2016"/>
            </a:pPr>
            <a:r>
              <a:t>Consent is not a free pass.</a:t>
            </a:r>
          </a:p>
          <a:p>
            <a:pPr marL="288035" indent="-288035" defTabSz="384047">
              <a:spcBef>
                <a:spcPts val="800"/>
              </a:spcBef>
              <a:buChar char="❖"/>
              <a:defRPr sz="2016"/>
            </a:pPr>
            <a:r>
              <a:t>It is NOT consent if, for any reason, a partner is afraid or unable to say no.</a:t>
            </a:r>
          </a:p>
          <a:p>
            <a:pPr marL="288035" indent="-288035" defTabSz="384047">
              <a:spcBef>
                <a:spcPts val="800"/>
              </a:spcBef>
              <a:buChar char="❖"/>
              <a:defRPr sz="2016"/>
            </a:pPr>
            <a:r>
              <a:t>No means no, and stop means stop.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SPIRITUAL AND RELIGIOUS ABUSE</a:t>
            </a:r>
          </a:p>
        </p:txBody>
      </p:sp>
      <p:sp>
        <p:nvSpPr>
          <p:cNvPr id="441" name="Content Placeholder 2"/>
          <p:cNvSpPr txBox="1"/>
          <p:nvPr>
            <p:ph type="body" idx="1"/>
          </p:nvPr>
        </p:nvSpPr>
        <p:spPr>
          <a:xfrm>
            <a:off x="2376939" y="1529442"/>
            <a:ext cx="8915401" cy="3777624"/>
          </a:xfrm>
          <a:prstGeom prst="rect">
            <a:avLst/>
          </a:prstGeom>
        </p:spPr>
        <p:txBody>
          <a:bodyPr/>
          <a:lstStyle/>
          <a:p>
            <a:pPr marL="260604" indent="-260604" defTabSz="347472">
              <a:spcBef>
                <a:spcPts val="700"/>
              </a:spcBef>
              <a:buFont typeface="Arial"/>
              <a:buChar char="•"/>
              <a:defRPr sz="1824"/>
            </a:pPr>
            <a:r>
              <a:t>Using faith, cultural norms, scripture, and traditions to assert power and control.</a:t>
            </a:r>
          </a:p>
          <a:p>
            <a:pPr marL="260604" indent="-260604" defTabSz="347472">
              <a:spcBef>
                <a:spcPts val="700"/>
              </a:spcBef>
              <a:buFont typeface="Arial"/>
              <a:buChar char="•"/>
              <a:defRPr sz="1824"/>
            </a:pPr>
            <a:r>
              <a:t>Prolonging abusive relationships</a:t>
            </a:r>
          </a:p>
          <a:p>
            <a:pPr marL="260604" indent="-260604" defTabSz="347472">
              <a:spcBef>
                <a:spcPts val="700"/>
              </a:spcBef>
              <a:buFont typeface="Arial"/>
              <a:buChar char="•"/>
              <a:defRPr sz="1824"/>
            </a:pPr>
            <a:r>
              <a:t>Isolation</a:t>
            </a:r>
          </a:p>
          <a:p>
            <a:pPr marL="260604" indent="-260604" defTabSz="347472">
              <a:spcBef>
                <a:spcPts val="700"/>
              </a:spcBef>
              <a:buFont typeface="Arial"/>
              <a:buChar char="•"/>
              <a:defRPr sz="1824"/>
            </a:pPr>
            <a:r>
              <a:t>Using community coercion</a:t>
            </a:r>
          </a:p>
          <a:p>
            <a:pPr marL="260604" indent="-260604" defTabSz="347472">
              <a:spcBef>
                <a:spcPts val="700"/>
              </a:spcBef>
              <a:buFont typeface="Arial"/>
              <a:buChar char="•"/>
              <a:defRPr sz="1824"/>
            </a:pPr>
            <a:r>
              <a:t>Blaming the victim</a:t>
            </a:r>
          </a:p>
          <a:p>
            <a:pPr marL="260604" indent="-260604" defTabSz="347472">
              <a:spcBef>
                <a:spcPts val="700"/>
              </a:spcBef>
              <a:buFont typeface="Arial"/>
              <a:buChar char="•"/>
              <a:defRPr sz="1824"/>
            </a:pPr>
            <a:r>
              <a:t>Restricting access to or use of health care</a:t>
            </a:r>
          </a:p>
          <a:p>
            <a:pPr marL="260604" indent="-260604" defTabSz="347472">
              <a:spcBef>
                <a:spcPts val="700"/>
              </a:spcBef>
              <a:buFont typeface="Arial"/>
              <a:buChar char="•"/>
              <a:defRPr sz="1824"/>
            </a:pPr>
            <a:r>
              <a:t>Using children</a:t>
            </a:r>
          </a:p>
          <a:p>
            <a:pPr marL="260604" indent="-260604" defTabSz="347472">
              <a:spcBef>
                <a:spcPts val="700"/>
              </a:spcBef>
              <a:buFont typeface="Arial"/>
              <a:buChar char="•"/>
              <a:defRPr sz="1824"/>
            </a:pPr>
            <a:r>
              <a:t>Controlling sexuality or reproduction</a:t>
            </a:r>
          </a:p>
          <a:p>
            <a:pPr marL="260604" indent="-260604" defTabSz="347472">
              <a:spcBef>
                <a:spcPts val="700"/>
              </a:spcBef>
              <a:buFont typeface="Arial"/>
              <a:buChar char="•"/>
              <a:defRPr sz="1824"/>
            </a:pPr>
            <a:r>
              <a:t>Asserting authority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Title 1"/>
          <p:cNvSpPr txBox="1"/>
          <p:nvPr>
            <p:ph type="title"/>
          </p:nvPr>
        </p:nvSpPr>
        <p:spPr>
          <a:xfrm>
            <a:off x="2250025" y="297537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CATHOLIC CONSIDERATIONS</a:t>
            </a:r>
          </a:p>
        </p:txBody>
      </p:sp>
      <p:sp>
        <p:nvSpPr>
          <p:cNvPr id="444" name="Content Placeholder 2"/>
          <p:cNvSpPr txBox="1"/>
          <p:nvPr>
            <p:ph type="body" idx="1"/>
          </p:nvPr>
        </p:nvSpPr>
        <p:spPr>
          <a:xfrm>
            <a:off x="2246311" y="1578427"/>
            <a:ext cx="8915401" cy="3777624"/>
          </a:xfrm>
          <a:prstGeom prst="rect">
            <a:avLst/>
          </a:prstGeom>
        </p:spPr>
        <p:txBody>
          <a:bodyPr/>
          <a:lstStyle/>
          <a:p>
            <a:pPr marL="267461" indent="-267461" defTabSz="356615">
              <a:spcBef>
                <a:spcPts val="700"/>
              </a:spcBef>
              <a:buChar char="❖"/>
              <a:defRPr sz="2184"/>
            </a:pPr>
            <a:r>
              <a:t>Prevalence of home schooling</a:t>
            </a:r>
          </a:p>
          <a:p>
            <a:pPr marL="267461" indent="-267461" defTabSz="356615">
              <a:spcBef>
                <a:spcPts val="700"/>
              </a:spcBef>
              <a:buChar char="❖"/>
              <a:defRPr sz="2184"/>
            </a:pPr>
            <a:r>
              <a:t>Natural family planning and the potential for using pregnancy to control or abuse</a:t>
            </a:r>
          </a:p>
          <a:p>
            <a:pPr marL="267461" indent="-267461" defTabSz="356615">
              <a:spcBef>
                <a:spcPts val="700"/>
              </a:spcBef>
              <a:buChar char="❖"/>
              <a:defRPr sz="2184"/>
            </a:pPr>
            <a:r>
              <a:t>Issues related to male authority</a:t>
            </a:r>
          </a:p>
          <a:p>
            <a:pPr marL="267461" indent="-267461" defTabSz="356615">
              <a:spcBef>
                <a:spcPts val="700"/>
              </a:spcBef>
              <a:buChar char="❖"/>
              <a:defRPr sz="2184"/>
            </a:pPr>
            <a:r>
              <a:t>Using scripture to manipulate</a:t>
            </a:r>
          </a:p>
          <a:p>
            <a:pPr marL="267461" indent="-267461" defTabSz="356615">
              <a:spcBef>
                <a:spcPts val="700"/>
              </a:spcBef>
              <a:buChar char="❖"/>
              <a:defRPr sz="2184"/>
            </a:pPr>
            <a:r>
              <a:t>Using Church teachings regarding divorce to control or manipulate</a:t>
            </a:r>
          </a:p>
          <a:p>
            <a:pPr marL="267461" indent="-267461" defTabSz="356615">
              <a:spcBef>
                <a:spcPts val="700"/>
              </a:spcBef>
              <a:buChar char="❖"/>
              <a:defRPr sz="2184"/>
            </a:pPr>
            <a:r>
              <a:t>Using sin or shame as a way of manipulating</a:t>
            </a:r>
          </a:p>
          <a:p>
            <a:pPr marL="267461" indent="-267461" defTabSz="356615">
              <a:spcBef>
                <a:spcPts val="700"/>
              </a:spcBef>
              <a:buChar char="❖"/>
              <a:defRPr sz="2184"/>
            </a:pPr>
            <a:r>
              <a:t>The position of men in leadership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SCREENING –GUIDING PRINCIPLES</a:t>
            </a:r>
          </a:p>
        </p:txBody>
      </p:sp>
      <p:sp>
        <p:nvSpPr>
          <p:cNvPr id="447" name="Content Placeholder 2"/>
          <p:cNvSpPr txBox="1"/>
          <p:nvPr>
            <p:ph type="body" idx="1"/>
          </p:nvPr>
        </p:nvSpPr>
        <p:spPr>
          <a:xfrm>
            <a:off x="2148339" y="1790700"/>
            <a:ext cx="9356274" cy="4267200"/>
          </a:xfrm>
          <a:prstGeom prst="rect">
            <a:avLst/>
          </a:prstGeom>
        </p:spPr>
        <p:txBody>
          <a:bodyPr/>
          <a:lstStyle/>
          <a:p>
            <a:pPr>
              <a:buChar char="➢"/>
              <a:defRPr sz="2400"/>
            </a:pPr>
            <a:r>
              <a:t>Treat each potential victim with dignity, respect, compassion, and openness to their story no matter what their reputation or your connection to their family. </a:t>
            </a:r>
          </a:p>
          <a:p>
            <a:pPr>
              <a:buChar char="➢"/>
              <a:defRPr sz="2400"/>
            </a:pPr>
            <a:r>
              <a:t>Recognize that the process  of leaving an abusive relationship is long and gradual –on average it takes 7 attempts to leave a domestic violence situation. </a:t>
            </a:r>
          </a:p>
          <a:p>
            <a:pPr>
              <a:buChar char="➢"/>
              <a:defRPr sz="2400"/>
            </a:pPr>
            <a:r>
              <a:t>Always have resources readily available to help engage survivors in continued care and support throughout the process of attaining greater safety and control in their lives. </a:t>
            </a:r>
          </a:p>
          <a:p>
            <a:pPr>
              <a:buChar char="➢"/>
              <a:defRPr sz="2400"/>
            </a:pPr>
            <a:r>
              <a:t>The safety of victims and children is the top priority.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SCREENING</a:t>
            </a:r>
          </a:p>
        </p:txBody>
      </p:sp>
      <p:sp>
        <p:nvSpPr>
          <p:cNvPr id="450" name="Content Placeholder 2"/>
          <p:cNvSpPr txBox="1"/>
          <p:nvPr>
            <p:ph type="body" idx="1"/>
          </p:nvPr>
        </p:nvSpPr>
        <p:spPr>
          <a:xfrm>
            <a:off x="2592925" y="1513112"/>
            <a:ext cx="9147318" cy="469174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buSzTx/>
              <a:buFont typeface="Wingdings 3"/>
              <a:buNone/>
              <a:defRPr sz="2200"/>
            </a:pPr>
            <a:r>
              <a:t>Parishioners who come to you for counsel and exhibit some of these issues are worth screening:</a:t>
            </a:r>
            <a:endParaRPr sz="1600"/>
          </a:p>
          <a:p>
            <a:pPr>
              <a:lnSpc>
                <a:spcPct val="80000"/>
              </a:lnSpc>
              <a:buChar char="❖"/>
              <a:defRPr sz="2200"/>
            </a:pPr>
            <a:r>
              <a:t>Alcohol and drug abuse</a:t>
            </a:r>
            <a:endParaRPr sz="1600"/>
          </a:p>
          <a:p>
            <a:pPr>
              <a:lnSpc>
                <a:spcPct val="80000"/>
              </a:lnSpc>
              <a:buChar char="❖"/>
              <a:defRPr sz="2200"/>
            </a:pPr>
            <a:r>
              <a:t>Prior trauma history</a:t>
            </a:r>
            <a:endParaRPr sz="1600"/>
          </a:p>
          <a:p>
            <a:pPr>
              <a:lnSpc>
                <a:spcPct val="80000"/>
              </a:lnSpc>
              <a:buChar char="❖"/>
              <a:defRPr sz="2200"/>
            </a:pPr>
            <a:r>
              <a:t>Seem accident pro</a:t>
            </a:r>
            <a:endParaRPr sz="1600"/>
          </a:p>
          <a:p>
            <a:pPr>
              <a:lnSpc>
                <a:spcPct val="80000"/>
              </a:lnSpc>
              <a:buChar char="❖"/>
              <a:defRPr sz="2200"/>
            </a:pPr>
            <a:r>
              <a:t>ne</a:t>
            </a:r>
            <a:endParaRPr sz="2400"/>
          </a:p>
          <a:p>
            <a:pPr>
              <a:lnSpc>
                <a:spcPct val="80000"/>
              </a:lnSpc>
              <a:buChar char="❖"/>
              <a:defRPr sz="2200"/>
            </a:pPr>
            <a:r>
              <a:t>Eating disorders</a:t>
            </a:r>
            <a:endParaRPr sz="1600"/>
          </a:p>
          <a:p>
            <a:pPr>
              <a:lnSpc>
                <a:spcPct val="80000"/>
              </a:lnSpc>
              <a:buChar char="❖"/>
              <a:defRPr sz="2200"/>
            </a:pPr>
            <a:r>
              <a:t>Injury during pregnancy</a:t>
            </a:r>
            <a:endParaRPr sz="1600"/>
          </a:p>
          <a:p>
            <a:pPr>
              <a:lnSpc>
                <a:spcPct val="80000"/>
              </a:lnSpc>
              <a:buChar char="❖"/>
              <a:defRPr sz="2200"/>
            </a:pPr>
            <a:r>
              <a:t>Never alone, or partner never lets them speak to you privately</a:t>
            </a:r>
            <a:endParaRPr sz="1600"/>
          </a:p>
          <a:p>
            <a:pPr>
              <a:lnSpc>
                <a:spcPct val="80000"/>
              </a:lnSpc>
              <a:buChar char="❖"/>
              <a:defRPr sz="2200"/>
            </a:pPr>
            <a:r>
              <a:t>Psychological distress such as depression, suicidal ideation, anxiety</a:t>
            </a:r>
            <a:endParaRPr sz="1600"/>
          </a:p>
          <a:p>
            <a:pPr>
              <a:lnSpc>
                <a:spcPct val="80000"/>
              </a:lnSpc>
              <a:buChar char="❖"/>
              <a:defRPr sz="2200"/>
            </a:pPr>
            <a:r>
              <a:t>Scrupulosity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SCREENING</a:t>
            </a:r>
          </a:p>
        </p:txBody>
      </p:sp>
      <p:sp>
        <p:nvSpPr>
          <p:cNvPr id="453" name="Content Placeholder 2"/>
          <p:cNvSpPr txBox="1"/>
          <p:nvPr>
            <p:ph type="body" idx="1"/>
          </p:nvPr>
        </p:nvSpPr>
        <p:spPr>
          <a:xfrm>
            <a:off x="1246414" y="1597024"/>
            <a:ext cx="10515601" cy="4753305"/>
          </a:xfrm>
          <a:prstGeom prst="rect">
            <a:avLst/>
          </a:prstGeom>
        </p:spPr>
        <p:txBody>
          <a:bodyPr/>
          <a:lstStyle/>
          <a:p>
            <a:pPr>
              <a:buChar char="➢"/>
              <a:defRPr sz="2200"/>
            </a:pPr>
            <a:r>
              <a:t>Screen in a safe environment. Never ask in front of a partner. </a:t>
            </a:r>
            <a:endParaRPr sz="1600"/>
          </a:p>
          <a:p>
            <a:pPr>
              <a:buChar char="➢"/>
              <a:defRPr sz="2200"/>
            </a:pPr>
            <a:r>
              <a:t>Use your own words in a non-threatening way. “Domestic violence is a common issue so I ask all of my parishioners when I meet with them.”</a:t>
            </a:r>
            <a:endParaRPr sz="1600"/>
          </a:p>
          <a:p>
            <a:pPr>
              <a:buChar char="➢"/>
              <a:defRPr sz="2200"/>
            </a:pPr>
            <a:r>
              <a:t>Use specific, direct questions:</a:t>
            </a:r>
            <a:endParaRPr sz="1600"/>
          </a:p>
          <a:p>
            <a:pPr lvl="1" marL="742950" indent="-285750">
              <a:buChar char="➢"/>
              <a:defRPr sz="2200"/>
            </a:pPr>
            <a:r>
              <a:t>Do you feel safe in your relationship?</a:t>
            </a:r>
            <a:endParaRPr sz="1400"/>
          </a:p>
          <a:p>
            <a:pPr lvl="1" marL="742950" indent="-285750">
              <a:buChar char="➢"/>
              <a:defRPr sz="2200"/>
            </a:pPr>
            <a:r>
              <a:t>Have you or your children been threatened or abused in any way by your partner?</a:t>
            </a:r>
            <a:endParaRPr sz="1400"/>
          </a:p>
          <a:p>
            <a:pPr lvl="1" marL="742950" indent="-285750">
              <a:buChar char="➢"/>
              <a:defRPr sz="2200"/>
            </a:pPr>
            <a:r>
              <a:t>Is there a partner from a previous relationship who is making you feel unsafe?</a:t>
            </a:r>
            <a:endParaRPr sz="1400"/>
          </a:p>
          <a:p>
            <a:pPr>
              <a:buChar char="➢"/>
              <a:defRPr sz="2200"/>
            </a:pPr>
            <a:r>
              <a:t>Be honest about any mandating reporting in regards to any disclosures about children.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SCREENING</a:t>
            </a:r>
          </a:p>
        </p:txBody>
      </p:sp>
      <p:sp>
        <p:nvSpPr>
          <p:cNvPr id="456" name="Content Placeholder 2"/>
          <p:cNvSpPr txBox="1"/>
          <p:nvPr>
            <p:ph type="body" idx="1"/>
          </p:nvPr>
        </p:nvSpPr>
        <p:spPr>
          <a:xfrm>
            <a:off x="2017711" y="1264554"/>
            <a:ext cx="9640890" cy="3777624"/>
          </a:xfrm>
          <a:prstGeom prst="rect">
            <a:avLst/>
          </a:prstGeom>
        </p:spPr>
        <p:txBody>
          <a:bodyPr/>
          <a:lstStyle/>
          <a:p>
            <a:pPr marL="274320" indent="-274320" defTabSz="365760">
              <a:spcBef>
                <a:spcPts val="800"/>
              </a:spcBef>
              <a:buChar char="▪"/>
              <a:defRPr sz="1920"/>
            </a:pPr>
            <a:r>
              <a:t>If domestic violence is disclosed:</a:t>
            </a:r>
          </a:p>
          <a:p>
            <a:pPr marL="274320" indent="-274320" defTabSz="365760">
              <a:spcBef>
                <a:spcPts val="800"/>
              </a:spcBef>
              <a:buChar char="▪"/>
              <a:defRPr sz="1920"/>
            </a:pPr>
            <a:r>
              <a:t>Be supportive with statements such as</a:t>
            </a:r>
          </a:p>
          <a:p>
            <a:pPr lvl="1" marL="594359" indent="-228600" defTabSz="365760">
              <a:spcBef>
                <a:spcPts val="800"/>
              </a:spcBef>
              <a:buChar char="▪"/>
              <a:defRPr sz="1920"/>
            </a:pPr>
            <a:r>
              <a:t>“No one deserves to be abused.”</a:t>
            </a:r>
            <a:endParaRPr sz="1280"/>
          </a:p>
          <a:p>
            <a:pPr lvl="1" marL="594359" indent="-228600" defTabSz="365760">
              <a:spcBef>
                <a:spcPts val="800"/>
              </a:spcBef>
              <a:buChar char="▪"/>
              <a:defRPr sz="1920"/>
            </a:pPr>
            <a:r>
              <a:t>“There is no excuse for domestic violence.”</a:t>
            </a:r>
            <a:endParaRPr sz="1280"/>
          </a:p>
          <a:p>
            <a:pPr lvl="1" marL="594359" indent="-228600" defTabSz="365760">
              <a:spcBef>
                <a:spcPts val="800"/>
              </a:spcBef>
              <a:buChar char="▪"/>
              <a:defRPr sz="1920"/>
            </a:pPr>
            <a:r>
              <a:t>“This is not your fault.”</a:t>
            </a:r>
            <a:endParaRPr sz="1280"/>
          </a:p>
          <a:p>
            <a:pPr lvl="1" marL="594359" indent="-228600" defTabSz="365760">
              <a:spcBef>
                <a:spcPts val="800"/>
              </a:spcBef>
              <a:buChar char="▪"/>
              <a:defRPr sz="1920"/>
            </a:pPr>
            <a:r>
              <a:t>“You are not alone, there are people who can help you.”</a:t>
            </a:r>
            <a:endParaRPr sz="1280"/>
          </a:p>
          <a:p>
            <a:pPr lvl="1" marL="594359" indent="-228600" defTabSz="365760">
              <a:spcBef>
                <a:spcPts val="800"/>
              </a:spcBef>
              <a:buChar char="▪"/>
              <a:defRPr sz="1920"/>
            </a:pPr>
            <a:r>
              <a:t>“It must be very difficult to leave, or know what to do. We are here to help when you’re ready.”</a:t>
            </a:r>
            <a:endParaRPr sz="1280"/>
          </a:p>
          <a:p>
            <a:pPr marL="274320" indent="-274320" defTabSz="365760">
              <a:spcBef>
                <a:spcPts val="800"/>
              </a:spcBef>
              <a:buChar char="▪"/>
              <a:defRPr sz="1920"/>
            </a:pPr>
            <a:r>
              <a:t>Victims may not realize they are experiencing domestic violence, and may need some education about what abuse looks like.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Title 1"/>
          <p:cNvSpPr txBox="1"/>
          <p:nvPr>
            <p:ph type="ctrTitle"/>
          </p:nvPr>
        </p:nvSpPr>
        <p:spPr>
          <a:xfrm>
            <a:off x="1638300" y="-221344"/>
            <a:ext cx="8915400" cy="2262783"/>
          </a:xfrm>
          <a:prstGeom prst="rect">
            <a:avLst/>
          </a:prstGeom>
        </p:spPr>
        <p:txBody>
          <a:bodyPr/>
          <a:lstStyle/>
          <a:p>
            <a:pPr/>
            <a:r>
              <a:t>Susan Powell</a:t>
            </a:r>
          </a:p>
        </p:txBody>
      </p:sp>
      <p:pic>
        <p:nvPicPr>
          <p:cNvPr id="40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41722" y="2658913"/>
            <a:ext cx="6740356" cy="35386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INDICATORS OF LETHALITY</a:t>
            </a:r>
          </a:p>
        </p:txBody>
      </p:sp>
      <p:sp>
        <p:nvSpPr>
          <p:cNvPr id="459" name="Content Placeholder 2"/>
          <p:cNvSpPr txBox="1"/>
          <p:nvPr>
            <p:ph type="body" idx="1"/>
          </p:nvPr>
        </p:nvSpPr>
        <p:spPr>
          <a:xfrm>
            <a:off x="2589211" y="2133599"/>
            <a:ext cx="8915401" cy="3777624"/>
          </a:xfrm>
          <a:prstGeom prst="rect">
            <a:avLst/>
          </a:prstGeom>
        </p:spPr>
        <p:txBody>
          <a:bodyPr/>
          <a:lstStyle/>
          <a:p>
            <a:pPr>
              <a:buChar char="➢"/>
              <a:defRPr sz="3200"/>
            </a:pPr>
            <a:r>
              <a:t>Abuse beginning when a victim is pregnant.</a:t>
            </a:r>
          </a:p>
          <a:p>
            <a:pPr>
              <a:buChar char="➢"/>
              <a:defRPr sz="3200"/>
            </a:pPr>
            <a:r>
              <a:t>Use of substances.</a:t>
            </a:r>
          </a:p>
          <a:p>
            <a:pPr>
              <a:buChar char="➢"/>
              <a:defRPr sz="3200"/>
            </a:pPr>
            <a:r>
              <a:t>Strangulation.  </a:t>
            </a:r>
          </a:p>
          <a:p>
            <a:pPr>
              <a:buChar char="➢"/>
              <a:defRPr sz="3200"/>
            </a:pPr>
            <a:r>
              <a:t>The victim’s concern for safety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LETHALITY ASSESSMENT</a:t>
            </a:r>
          </a:p>
        </p:txBody>
      </p:sp>
      <p:sp>
        <p:nvSpPr>
          <p:cNvPr id="462" name="Content Placeholder 2"/>
          <p:cNvSpPr txBox="1"/>
          <p:nvPr>
            <p:ph type="body" idx="1"/>
          </p:nvPr>
        </p:nvSpPr>
        <p:spPr>
          <a:xfrm>
            <a:off x="2425925" y="1496785"/>
            <a:ext cx="9078687" cy="474072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▪"/>
              <a:defRPr sz="2000"/>
            </a:pPr>
            <a:r>
              <a:t>Before the victim leaves, assess any immediate danger such as:</a:t>
            </a:r>
            <a:endParaRPr sz="1500"/>
          </a:p>
          <a:p>
            <a:pPr lvl="1" marL="742950" indent="-285750">
              <a:lnSpc>
                <a:spcPct val="90000"/>
              </a:lnSpc>
              <a:buChar char="▪"/>
              <a:defRPr sz="2000"/>
            </a:pPr>
            <a:r>
              <a:t>Increase in frequency or severity of assault</a:t>
            </a:r>
            <a:endParaRPr sz="1300"/>
          </a:p>
          <a:p>
            <a:pPr lvl="1" marL="742950" indent="-285750">
              <a:lnSpc>
                <a:spcPct val="90000"/>
              </a:lnSpc>
              <a:buChar char="▪"/>
              <a:defRPr sz="2000"/>
            </a:pPr>
            <a:r>
              <a:t>Increase of new threats of homicide or suicide</a:t>
            </a:r>
            <a:endParaRPr sz="1300"/>
          </a:p>
          <a:p>
            <a:pPr lvl="1" marL="742950" indent="-285750">
              <a:lnSpc>
                <a:spcPct val="90000"/>
              </a:lnSpc>
              <a:buChar char="▪"/>
              <a:defRPr sz="2000"/>
            </a:pPr>
            <a:r>
              <a:t>Threats to children</a:t>
            </a:r>
            <a:endParaRPr sz="1300"/>
          </a:p>
          <a:p>
            <a:pPr lvl="1" marL="742950" indent="-285750">
              <a:lnSpc>
                <a:spcPct val="90000"/>
              </a:lnSpc>
              <a:buChar char="▪"/>
              <a:defRPr sz="2000"/>
            </a:pPr>
            <a:r>
              <a:t>A firearm or deadly weapon in the home</a:t>
            </a:r>
            <a:endParaRPr sz="1300"/>
          </a:p>
          <a:p>
            <a:pPr>
              <a:lnSpc>
                <a:spcPct val="90000"/>
              </a:lnSpc>
              <a:buChar char="▪"/>
              <a:defRPr sz="2000"/>
            </a:pPr>
            <a:r>
              <a:t>Ask the question, “will you be safe to return home?”</a:t>
            </a:r>
            <a:endParaRPr sz="1500"/>
          </a:p>
          <a:p>
            <a:pPr lvl="1" marL="742950" indent="-285750">
              <a:lnSpc>
                <a:spcPct val="90000"/>
              </a:lnSpc>
              <a:buChar char="▪"/>
              <a:defRPr sz="2000"/>
            </a:pPr>
            <a:r>
              <a:t>If the victim does not feel safe to go home, ask if there is a safe place for them to go to. Have emergency resources available.</a:t>
            </a:r>
            <a:endParaRPr sz="1300"/>
          </a:p>
          <a:p>
            <a:pPr lvl="1" marL="742950" indent="-285750">
              <a:lnSpc>
                <a:spcPct val="90000"/>
              </a:lnSpc>
              <a:buChar char="▪"/>
              <a:defRPr sz="2000"/>
            </a:pPr>
            <a:r>
              <a:t>If the victim does feel safe to go home, ask what kind of assistance they would like, or what actions they are ready to take.</a:t>
            </a:r>
            <a:endParaRPr sz="1300"/>
          </a:p>
          <a:p>
            <a:pPr>
              <a:lnSpc>
                <a:spcPct val="90000"/>
              </a:lnSpc>
              <a:buChar char="▪"/>
              <a:defRPr sz="2000"/>
            </a:pPr>
            <a:r>
              <a:t>Check in about thoughts of suicide.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SAFETY PLANNING</a:t>
            </a:r>
          </a:p>
        </p:txBody>
      </p:sp>
      <p:sp>
        <p:nvSpPr>
          <p:cNvPr id="465" name="Content Placeholder 2"/>
          <p:cNvSpPr txBox="1"/>
          <p:nvPr>
            <p:ph type="body" idx="1"/>
          </p:nvPr>
        </p:nvSpPr>
        <p:spPr>
          <a:xfrm>
            <a:off x="2589211" y="2133599"/>
            <a:ext cx="8915401" cy="3777624"/>
          </a:xfrm>
          <a:prstGeom prst="rect">
            <a:avLst/>
          </a:prstGeom>
        </p:spPr>
        <p:txBody>
          <a:bodyPr/>
          <a:lstStyle/>
          <a:p>
            <a:pPr>
              <a:buChar char="▪"/>
              <a:defRPr sz="3200"/>
            </a:pPr>
            <a:r>
              <a:t>Anyone can help a victim of domestic violence write up a simple safety plan for home and the work place. </a:t>
            </a:r>
          </a:p>
          <a:p>
            <a:pPr>
              <a:buChar char="▪"/>
              <a:defRPr sz="3200"/>
            </a:pPr>
            <a:r>
              <a:t>These plans contain simple but critical steps you can take to increase safety while living in a domestic violence situation.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PERSONAL SAFETY PLANS</a:t>
            </a:r>
          </a:p>
        </p:txBody>
      </p:sp>
      <p:sp>
        <p:nvSpPr>
          <p:cNvPr id="468" name="Content Placeholder 2"/>
          <p:cNvSpPr txBox="1"/>
          <p:nvPr>
            <p:ph type="body" idx="1"/>
          </p:nvPr>
        </p:nvSpPr>
        <p:spPr>
          <a:xfrm>
            <a:off x="2589210" y="1578426"/>
            <a:ext cx="9216347" cy="49530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 typeface="Wingdings 3"/>
              <a:buNone/>
              <a:defRPr sz="2000"/>
            </a:pPr>
            <a:r>
              <a:t>Have the following available in case you need to flee:</a:t>
            </a:r>
          </a:p>
          <a:p>
            <a:pPr>
              <a:buChar char="❑"/>
              <a:defRPr sz="2000"/>
            </a:pPr>
            <a:r>
              <a:t>Important documents such as birth certificates, social security cards, insurance info, school and health records, welfare and immigration documents, and divorce or other court documents.</a:t>
            </a:r>
          </a:p>
          <a:p>
            <a:pPr>
              <a:buChar char="❑"/>
              <a:defRPr sz="2000"/>
            </a:pPr>
            <a:r>
              <a:t>Credit cards, bank account numbers, ATM cards.</a:t>
            </a:r>
          </a:p>
          <a:p>
            <a:pPr>
              <a:buChar char="❑"/>
              <a:defRPr sz="2000"/>
            </a:pPr>
            <a:r>
              <a:t>Cash.</a:t>
            </a:r>
          </a:p>
          <a:p>
            <a:pPr>
              <a:buChar char="❑"/>
              <a:defRPr sz="2000"/>
            </a:pPr>
            <a:r>
              <a:t>An extra set of keys.</a:t>
            </a:r>
          </a:p>
          <a:p>
            <a:pPr>
              <a:buChar char="❑"/>
              <a:defRPr sz="2000"/>
            </a:pPr>
            <a:r>
              <a:t>Medications and prescriptions.</a:t>
            </a:r>
          </a:p>
          <a:p>
            <a:pPr>
              <a:buChar char="❑"/>
              <a:defRPr sz="2000"/>
            </a:pPr>
            <a:r>
              <a:t>Phone numbers and addresses for family, friends, doctors, lawyers, and community agencies.</a:t>
            </a:r>
          </a:p>
          <a:p>
            <a:pPr>
              <a:buChar char="❑"/>
              <a:defRPr sz="2000"/>
            </a:pPr>
            <a:r>
              <a:t>Clothing and comfort items for you and any children.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PERSONAL SAFETY PLANS</a:t>
            </a:r>
          </a:p>
        </p:txBody>
      </p:sp>
      <p:sp>
        <p:nvSpPr>
          <p:cNvPr id="471" name="Content Placeholder 2"/>
          <p:cNvSpPr txBox="1"/>
          <p:nvPr>
            <p:ph type="body" idx="1"/>
          </p:nvPr>
        </p:nvSpPr>
        <p:spPr>
          <a:xfrm>
            <a:off x="2592925" y="1431470"/>
            <a:ext cx="9346974" cy="461010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 typeface="Wingdings 3"/>
              <a:buNone/>
              <a:defRPr sz="2000"/>
            </a:pPr>
            <a:r>
              <a:t>If you are living alone, you may want to:</a:t>
            </a:r>
          </a:p>
          <a:p>
            <a:pPr>
              <a:buChar char="❑"/>
              <a:defRPr sz="2000"/>
            </a:pPr>
            <a:r>
              <a:t>Change locks on doors and windows.</a:t>
            </a:r>
          </a:p>
          <a:p>
            <a:pPr>
              <a:buChar char="❑"/>
              <a:defRPr sz="2000"/>
            </a:pPr>
            <a:r>
              <a:t>Install a security system or improve the current one –add bars to windows, locks, better lighting, smoke detectors and fire extinguishers.</a:t>
            </a:r>
          </a:p>
          <a:p>
            <a:pPr>
              <a:buChar char="❑"/>
              <a:defRPr sz="2000"/>
            </a:pPr>
            <a:r>
              <a:t>Teach your children to call the police or family and friends if they are snatched.</a:t>
            </a:r>
          </a:p>
          <a:p>
            <a:pPr>
              <a:buChar char="❑"/>
              <a:defRPr sz="2000"/>
            </a:pPr>
            <a:r>
              <a:t>Talk to schools, neighbors, and childcare providers about who has permission to pick up the children.</a:t>
            </a:r>
          </a:p>
          <a:p>
            <a:pPr>
              <a:buChar char="❑"/>
              <a:defRPr sz="2000"/>
            </a:pPr>
            <a:r>
              <a:t> find a lawyer that is knowledgeable about family violence to explore custody, visitation, and divorce provisions that protect victims and children.</a:t>
            </a:r>
          </a:p>
          <a:p>
            <a:pPr>
              <a:buChar char="❑"/>
              <a:defRPr sz="2000"/>
            </a:pPr>
            <a:r>
              <a:t>Obtain a restraining order.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PERSONAL SAFETY PLANS</a:t>
            </a:r>
          </a:p>
        </p:txBody>
      </p:sp>
      <p:sp>
        <p:nvSpPr>
          <p:cNvPr id="474" name="Content Placeholder 2"/>
          <p:cNvSpPr txBox="1"/>
          <p:nvPr>
            <p:ph type="body" idx="1"/>
          </p:nvPr>
        </p:nvSpPr>
        <p:spPr>
          <a:xfrm>
            <a:off x="2589211" y="1509482"/>
            <a:ext cx="8915401" cy="3777624"/>
          </a:xfrm>
          <a:prstGeom prst="rect">
            <a:avLst/>
          </a:prstGeom>
        </p:spPr>
        <p:txBody>
          <a:bodyPr/>
          <a:lstStyle/>
          <a:p>
            <a:pPr marL="312039" indent="-312039" defTabSz="416052">
              <a:spcBef>
                <a:spcPts val="900"/>
              </a:spcBef>
              <a:buChar char="▪"/>
              <a:defRPr sz="1820"/>
            </a:pPr>
            <a:r>
              <a:t>If you are leaving an abuser, know the answers to these questions:</a:t>
            </a:r>
          </a:p>
          <a:p>
            <a:pPr marL="312039" indent="-312039" defTabSz="416052">
              <a:spcBef>
                <a:spcPts val="900"/>
              </a:spcBef>
              <a:buChar char="▪"/>
              <a:defRPr sz="1820"/>
            </a:pPr>
            <a:r>
              <a:t>How and when can you most safely leave? Where will you go?</a:t>
            </a:r>
          </a:p>
          <a:p>
            <a:pPr marL="312039" indent="-312039" defTabSz="416052">
              <a:spcBef>
                <a:spcPts val="900"/>
              </a:spcBef>
              <a:buChar char="▪"/>
              <a:defRPr sz="1820"/>
            </a:pPr>
            <a:r>
              <a:t>Are you comfortable with calling the police if you need them?</a:t>
            </a:r>
          </a:p>
          <a:p>
            <a:pPr marL="312039" indent="-312039" defTabSz="416052">
              <a:spcBef>
                <a:spcPts val="900"/>
              </a:spcBef>
              <a:buChar char="▪"/>
              <a:defRPr sz="1820"/>
            </a:pPr>
            <a:r>
              <a:t>Who can you trust to tell if you’re leaving?</a:t>
            </a:r>
          </a:p>
          <a:p>
            <a:pPr marL="312039" indent="-312039" defTabSz="416052">
              <a:spcBef>
                <a:spcPts val="900"/>
              </a:spcBef>
              <a:buChar char="▪"/>
              <a:defRPr sz="1820"/>
            </a:pPr>
            <a:r>
              <a:t>How will you travel safely to and from work or school to pick up children?</a:t>
            </a:r>
          </a:p>
          <a:p>
            <a:pPr marL="312039" indent="-312039" defTabSz="416052">
              <a:spcBef>
                <a:spcPts val="900"/>
              </a:spcBef>
              <a:buChar char="▪"/>
              <a:defRPr sz="1820"/>
            </a:pPr>
            <a:r>
              <a:t>What community and legal resources will help you feel safer?</a:t>
            </a:r>
          </a:p>
          <a:p>
            <a:pPr marL="312039" indent="-312039" defTabSz="416052">
              <a:spcBef>
                <a:spcPts val="900"/>
              </a:spcBef>
              <a:buChar char="▪"/>
              <a:defRPr sz="1820"/>
            </a:pPr>
            <a:r>
              <a:t>Do you know the number of the local shelter?</a:t>
            </a:r>
          </a:p>
          <a:p>
            <a:pPr marL="312039" indent="-312039" defTabSz="416052">
              <a:spcBef>
                <a:spcPts val="900"/>
              </a:spcBef>
              <a:buChar char="▪"/>
              <a:defRPr sz="1820"/>
            </a:pPr>
            <a:r>
              <a:t>What custody and visitation provisions will keep you and your children safe?</a:t>
            </a:r>
          </a:p>
          <a:p>
            <a:pPr marL="312039" indent="-312039" defTabSz="416052">
              <a:spcBef>
                <a:spcPts val="900"/>
              </a:spcBef>
              <a:buChar char="▪"/>
              <a:defRPr sz="1820"/>
            </a:pPr>
            <a:r>
              <a:t>Is a restraining order a viable option?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PERSONAL SAFETY PLANS</a:t>
            </a:r>
          </a:p>
        </p:txBody>
      </p:sp>
      <p:sp>
        <p:nvSpPr>
          <p:cNvPr id="477" name="Content Placeholder 2"/>
          <p:cNvSpPr txBox="1"/>
          <p:nvPr>
            <p:ph type="body" idx="1"/>
          </p:nvPr>
        </p:nvSpPr>
        <p:spPr>
          <a:xfrm>
            <a:off x="2592924" y="1485900"/>
            <a:ext cx="8911689" cy="4637314"/>
          </a:xfrm>
          <a:prstGeom prst="rect">
            <a:avLst/>
          </a:prstGeom>
        </p:spPr>
        <p:txBody>
          <a:bodyPr/>
          <a:lstStyle/>
          <a:p>
            <a:pPr>
              <a:buChar char="▪"/>
              <a:defRPr sz="1600"/>
            </a:pPr>
            <a:r>
              <a:t>If </a:t>
            </a:r>
            <a:r>
              <a:rPr sz="2200"/>
              <a:t>you are staying with your abuser, think about:</a:t>
            </a:r>
          </a:p>
          <a:p>
            <a:pPr>
              <a:buChar char="▪"/>
              <a:defRPr sz="2200"/>
            </a:pPr>
            <a:r>
              <a:t>What works best to keep you safe in an emergency?</a:t>
            </a:r>
            <a:endParaRPr sz="1600"/>
          </a:p>
          <a:p>
            <a:pPr>
              <a:buChar char="▪"/>
              <a:defRPr sz="2200"/>
            </a:pPr>
            <a:r>
              <a:t>Who can you call in a crisis?</a:t>
            </a:r>
            <a:endParaRPr sz="1600"/>
          </a:p>
          <a:p>
            <a:pPr>
              <a:buChar char="▪"/>
              <a:defRPr sz="2200"/>
            </a:pPr>
            <a:r>
              <a:t>If you would call the police if any violence occurs/starts again. Can you work out a signal with the children or neighbors to call the police when you need help?</a:t>
            </a:r>
            <a:endParaRPr sz="1600"/>
          </a:p>
          <a:p>
            <a:pPr>
              <a:buChar char="▪"/>
              <a:defRPr sz="2200"/>
            </a:pPr>
            <a:r>
              <a:t>If you need to flee temporarily, where would you go? Think through several options where you could go in a crisis. Write down the names and addresses and keep them with you. </a:t>
            </a:r>
            <a:endParaRPr sz="1600"/>
          </a:p>
          <a:p>
            <a:pPr>
              <a:buChar char="▪"/>
              <a:defRPr sz="2200"/>
            </a:pPr>
            <a:r>
              <a:t>If you need to flee your home, know the escape route in advance.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WORK PLACE SAFETY PLAN</a:t>
            </a:r>
          </a:p>
        </p:txBody>
      </p:sp>
      <p:sp>
        <p:nvSpPr>
          <p:cNvPr id="480" name="Content Placeholder 2"/>
          <p:cNvSpPr txBox="1"/>
          <p:nvPr>
            <p:ph type="body" idx="1"/>
          </p:nvPr>
        </p:nvSpPr>
        <p:spPr>
          <a:xfrm>
            <a:off x="1344384" y="1574842"/>
            <a:ext cx="10515601" cy="4793301"/>
          </a:xfrm>
          <a:prstGeom prst="rect">
            <a:avLst/>
          </a:prstGeom>
        </p:spPr>
        <p:txBody>
          <a:bodyPr/>
          <a:lstStyle/>
          <a:p>
            <a:pPr>
              <a:buChar char="▪"/>
            </a:pPr>
            <a:r>
              <a:t>Save any threatening emails or voicemail messages in case they are needed for future legal action, or as evidence that a restraining order was violated.</a:t>
            </a:r>
          </a:p>
          <a:p>
            <a:pPr>
              <a:buChar char="▪"/>
            </a:pPr>
            <a:r>
              <a:t>Park close to the entrance of the building, and talk to security, your managers, and the police if you fear an assault at work.</a:t>
            </a:r>
          </a:p>
          <a:p>
            <a:pPr>
              <a:buChar char="▪"/>
            </a:pPr>
            <a:r>
              <a:t>If possible, have your calls screened and transfer harassing calls to security, or remove your name and number from automated directories. </a:t>
            </a:r>
          </a:p>
          <a:p>
            <a:pPr>
              <a:buChar char="▪"/>
            </a:pPr>
            <a:r>
              <a:t>Relocate your workspace to the most secure area of the office/building. </a:t>
            </a:r>
          </a:p>
          <a:p>
            <a:pPr>
              <a:buChar char="▪"/>
            </a:pPr>
            <a:r>
              <a:t>Obtain a restraining order and keep it current and on hand –include your workplace in the order. Provide a copy to security, your supervisor, HR, and the reception area.</a:t>
            </a:r>
          </a:p>
          <a:p>
            <a:pPr>
              <a:buChar char="▪"/>
            </a:pPr>
            <a:r>
              <a:t>Ask for security to escort you to and from your car or public transportation.</a:t>
            </a:r>
          </a:p>
          <a:p>
            <a:pPr>
              <a:buChar char="▪"/>
            </a:pPr>
            <a:r>
              <a:t>Look into alternate hours and work locations if possible.</a:t>
            </a:r>
          </a:p>
          <a:p>
            <a:pPr>
              <a:buChar char="▪"/>
            </a:pPr>
            <a:r>
              <a:t>Review the safety of any childcare arrangements, and make sure they are covered in any restraining order.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Title 1"/>
          <p:cNvSpPr txBox="1"/>
          <p:nvPr>
            <p:ph type="title"/>
          </p:nvPr>
        </p:nvSpPr>
        <p:spPr>
          <a:xfrm>
            <a:off x="439386" y="234497"/>
            <a:ext cx="10515601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RESOURCES</a:t>
            </a:r>
          </a:p>
        </p:txBody>
      </p:sp>
      <p:sp>
        <p:nvSpPr>
          <p:cNvPr id="483" name="Content Placeholder 2"/>
          <p:cNvSpPr txBox="1"/>
          <p:nvPr>
            <p:ph type="body" idx="1"/>
          </p:nvPr>
        </p:nvSpPr>
        <p:spPr>
          <a:xfrm>
            <a:off x="439386" y="1224643"/>
            <a:ext cx="11382501" cy="563335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 typeface="Wingdings 3"/>
              <a:buNone/>
              <a:defRPr b="1"/>
            </a:pPr>
            <a:r>
              <a:t>National Domestic Violence Hotline </a:t>
            </a:r>
          </a:p>
          <a:p>
            <a:pPr marL="0" indent="0" algn="ctr">
              <a:buSzTx/>
              <a:buFont typeface="Wingdings 3"/>
              <a:buNone/>
            </a:pPr>
            <a:r>
              <a:rPr u="sng">
                <a:solidFill>
                  <a:srgbClr val="2DA0F1"/>
                </a:solidFill>
                <a:uFill>
                  <a:solidFill>
                    <a:srgbClr val="2DA0F1"/>
                  </a:solidFill>
                </a:uFill>
                <a:hlinkClick r:id="rId2" invalidUrl="" action="" tgtFrame="" tooltip="" history="1" highlightClick="0" endSnd="0"/>
              </a:rPr>
              <a:t>www.thehotline.org</a:t>
            </a:r>
            <a:r>
              <a:t>   1-800-799-7233</a:t>
            </a:r>
          </a:p>
          <a:p>
            <a:pPr marL="0" indent="0" algn="ctr">
              <a:buSzTx/>
              <a:buFont typeface="Wingdings 3"/>
              <a:buNone/>
              <a:defRPr b="1"/>
            </a:pPr>
            <a:r>
              <a:t>National Dating Abuse Helpline</a:t>
            </a:r>
          </a:p>
          <a:p>
            <a:pPr marL="0" indent="0" algn="ctr">
              <a:buSzTx/>
              <a:buFont typeface="Wingdings 3"/>
              <a:buNone/>
            </a:pPr>
            <a:r>
              <a:rPr u="sng">
                <a:solidFill>
                  <a:srgbClr val="2DA0F1"/>
                </a:solidFill>
                <a:uFill>
                  <a:solidFill>
                    <a:srgbClr val="2DA0F1"/>
                  </a:solidFill>
                </a:uFill>
                <a:hlinkClick r:id="rId3" invalidUrl="" action="" tgtFrame="" tooltip="" history="1" highlightClick="0" endSnd="0"/>
              </a:rPr>
              <a:t>www.loveisrespect.org</a:t>
            </a:r>
            <a:r>
              <a:t> 1-866-331-9474  </a:t>
            </a:r>
          </a:p>
          <a:p>
            <a:pPr marL="0" indent="0" algn="ctr">
              <a:buSzTx/>
              <a:buFont typeface="Wingdings 3"/>
              <a:buNone/>
              <a:defRPr b="1"/>
            </a:pPr>
            <a:r>
              <a:t>National Center on Domestic Violence, Trauma, and Mental Health</a:t>
            </a:r>
          </a:p>
          <a:p>
            <a:pPr marL="0" indent="0" algn="ctr">
              <a:buSzTx/>
              <a:buFont typeface="Wingdings 3"/>
              <a:buNone/>
            </a:pPr>
            <a:r>
              <a:rPr u="sng">
                <a:solidFill>
                  <a:srgbClr val="2DA0F1"/>
                </a:solidFill>
                <a:uFill>
                  <a:solidFill>
                    <a:srgbClr val="2DA0F1"/>
                  </a:solidFill>
                </a:uFill>
                <a:hlinkClick r:id="rId4" invalidUrl="" action="" tgtFrame="" tooltip="" history="1" highlightClick="0" endSnd="0"/>
              </a:rPr>
              <a:t>www.nationalcenterdvtraumamh.org</a:t>
            </a:r>
            <a:r>
              <a:t> 1-312-726-7020 ext 2011</a:t>
            </a:r>
          </a:p>
          <a:p>
            <a:pPr marL="0" indent="0" algn="ctr">
              <a:buSzTx/>
              <a:buFont typeface="Wingdings 3"/>
              <a:buNone/>
              <a:defRPr b="1"/>
            </a:pPr>
            <a:r>
              <a:t>National Sexual Assault Hotline</a:t>
            </a:r>
          </a:p>
          <a:p>
            <a:pPr marL="0" indent="0" algn="ctr">
              <a:buSzTx/>
              <a:buFont typeface="Wingdings 3"/>
              <a:buNone/>
            </a:pPr>
            <a:r>
              <a:rPr u="sng">
                <a:solidFill>
                  <a:srgbClr val="2DA0F1"/>
                </a:solidFill>
                <a:uFill>
                  <a:solidFill>
                    <a:srgbClr val="2DA0F1"/>
                  </a:solidFill>
                </a:uFill>
                <a:hlinkClick r:id="rId5" invalidUrl="" action="" tgtFrame="" tooltip="" history="1" highlightClick="0" endSnd="0"/>
              </a:rPr>
              <a:t>www.rain.org</a:t>
            </a:r>
            <a:r>
              <a:t>  1-800-656-4673</a:t>
            </a:r>
          </a:p>
          <a:p>
            <a:pPr marL="0" indent="0" algn="ctr">
              <a:buSzTx/>
              <a:buFont typeface="Wingdings 3"/>
              <a:buNone/>
              <a:defRPr b="1"/>
            </a:pPr>
            <a:r>
              <a:t>National Suicide Prevention Lifeline</a:t>
            </a:r>
          </a:p>
          <a:p>
            <a:pPr marL="0" indent="0" algn="ctr">
              <a:buSzTx/>
              <a:buFont typeface="Wingdings 3"/>
              <a:buNone/>
            </a:pPr>
            <a:r>
              <a:rPr u="sng">
                <a:solidFill>
                  <a:srgbClr val="2DA0F1"/>
                </a:solidFill>
                <a:uFill>
                  <a:solidFill>
                    <a:srgbClr val="2DA0F1"/>
                  </a:solidFill>
                </a:uFill>
                <a:hlinkClick r:id="rId6" invalidUrl="" action="" tgtFrame="" tooltip="" history="1" highlightClick="0" endSnd="0"/>
              </a:rPr>
              <a:t>www.suicidepreventionlifeline.org</a:t>
            </a:r>
            <a:r>
              <a:t> 1-800-273-8255</a:t>
            </a:r>
          </a:p>
          <a:p>
            <a:pPr marL="0" indent="0" algn="ctr">
              <a:buSzTx/>
              <a:buFont typeface="Wingdings 3"/>
              <a:buNone/>
              <a:defRPr b="1"/>
            </a:pPr>
            <a:r>
              <a:t>National Human Trafficking Resource Center/Polaris</a:t>
            </a:r>
          </a:p>
          <a:p>
            <a:pPr marL="0" indent="0" algn="ctr">
              <a:buSzTx/>
              <a:buFont typeface="Wingdings 3"/>
              <a:buNone/>
            </a:pPr>
            <a:r>
              <a:rPr u="sng">
                <a:solidFill>
                  <a:srgbClr val="2DA0F1"/>
                </a:solidFill>
                <a:uFill>
                  <a:solidFill>
                    <a:srgbClr val="2DA0F1"/>
                  </a:solidFill>
                </a:uFill>
                <a:hlinkClick r:id="rId7" invalidUrl="" action="" tgtFrame="" tooltip="" history="1" highlightClick="0" endSnd="0"/>
              </a:rPr>
              <a:t>www.polarisproject.org</a:t>
            </a:r>
            <a:r>
              <a:t> 1-800-373-7888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CONTINUED TRAINING</a:t>
            </a:r>
          </a:p>
        </p:txBody>
      </p:sp>
      <p:sp>
        <p:nvSpPr>
          <p:cNvPr id="486" name="Content Placeholder 2"/>
          <p:cNvSpPr txBox="1"/>
          <p:nvPr>
            <p:ph type="body" idx="1"/>
          </p:nvPr>
        </p:nvSpPr>
        <p:spPr>
          <a:xfrm>
            <a:off x="1665514" y="1741714"/>
            <a:ext cx="9692142" cy="3777624"/>
          </a:xfrm>
          <a:prstGeom prst="rect">
            <a:avLst/>
          </a:prstGeom>
        </p:spPr>
        <p:txBody>
          <a:bodyPr/>
          <a:lstStyle/>
          <a:p>
            <a:pPr marL="0" indent="0" defTabSz="420623">
              <a:spcBef>
                <a:spcPts val="900"/>
              </a:spcBef>
              <a:buSzTx/>
              <a:buFont typeface="Wingdings 3"/>
              <a:buNone/>
              <a:defRPr sz="2944"/>
            </a:pPr>
            <a:r>
              <a:t>The Danger Assessment </a:t>
            </a:r>
          </a:p>
          <a:p>
            <a:pPr marL="0" indent="0" defTabSz="420623">
              <a:spcBef>
                <a:spcPts val="900"/>
              </a:spcBef>
              <a:buSzTx/>
              <a:buFont typeface="Wingdings 3"/>
              <a:buNone/>
              <a:defRPr sz="2944"/>
            </a:pPr>
            <a:r>
              <a:rPr u="sng">
                <a:solidFill>
                  <a:srgbClr val="2DA0F1"/>
                </a:solidFill>
                <a:uFill>
                  <a:solidFill>
                    <a:srgbClr val="2DA0F1"/>
                  </a:solidFill>
                </a:uFill>
                <a:hlinkClick r:id="rId2" invalidUrl="" action="" tgtFrame="" tooltip="" history="1" highlightClick="0" endSnd="0"/>
              </a:rPr>
              <a:t>www.dangerassessment.org</a:t>
            </a:r>
          </a:p>
          <a:p>
            <a:pPr marL="0" indent="0" defTabSz="420623">
              <a:spcBef>
                <a:spcPts val="900"/>
              </a:spcBef>
              <a:buSzTx/>
              <a:buFont typeface="Wingdings 3"/>
              <a:buNone/>
              <a:defRPr sz="2944"/>
            </a:pPr>
          </a:p>
          <a:p>
            <a:pPr marL="0" indent="0" defTabSz="420623">
              <a:spcBef>
                <a:spcPts val="900"/>
              </a:spcBef>
              <a:buSzTx/>
              <a:buFont typeface="Wingdings 3"/>
              <a:buNone/>
              <a:defRPr sz="2944"/>
            </a:pPr>
            <a:r>
              <a:t>National Center on Domestic Violence, Trauma, and Mental Health Webinars</a:t>
            </a:r>
          </a:p>
          <a:p>
            <a:pPr marL="0" indent="0" defTabSz="420623">
              <a:spcBef>
                <a:spcPts val="900"/>
              </a:spcBef>
              <a:buSzTx/>
              <a:buFont typeface="Wingdings 3"/>
              <a:buNone/>
              <a:defRPr sz="2944"/>
            </a:pPr>
            <a:r>
              <a:rPr u="sng">
                <a:solidFill>
                  <a:srgbClr val="2DA0F1"/>
                </a:solidFill>
                <a:uFill>
                  <a:solidFill>
                    <a:srgbClr val="2DA0F1"/>
                  </a:solidFill>
                </a:uFill>
                <a:hlinkClick r:id="rId3" invalidUrl="" action="" tgtFrame="" tooltip="" history="1" highlightClick="0" endSnd="0"/>
              </a:rPr>
              <a:t>www.nationalcenterdvtraumamh.org/trainingta/webinars-seminars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WHAT IS DOMESTIC VIOLENCE?</a:t>
            </a:r>
          </a:p>
        </p:txBody>
      </p:sp>
      <p:sp>
        <p:nvSpPr>
          <p:cNvPr id="405" name="Content Placeholder 2"/>
          <p:cNvSpPr txBox="1"/>
          <p:nvPr>
            <p:ph type="body" idx="1"/>
          </p:nvPr>
        </p:nvSpPr>
        <p:spPr>
          <a:xfrm>
            <a:off x="2589211" y="2133599"/>
            <a:ext cx="8915401" cy="3777624"/>
          </a:xfrm>
          <a:prstGeom prst="rect">
            <a:avLst/>
          </a:prstGeom>
        </p:spPr>
        <p:txBody>
          <a:bodyPr/>
          <a:lstStyle/>
          <a:p>
            <a:pPr>
              <a:buChar char="❖"/>
            </a:pPr>
            <a:r>
              <a:t>Also known as intimate partner violence</a:t>
            </a:r>
          </a:p>
          <a:p>
            <a:pPr>
              <a:buChar char="❖"/>
            </a:pPr>
            <a:r>
              <a:t>A pattern of behaviors used by one partner to maintain power and control over another partner in an intimate relationship.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MYTHS	</a:t>
            </a:r>
          </a:p>
        </p:txBody>
      </p:sp>
      <p:sp>
        <p:nvSpPr>
          <p:cNvPr id="408" name="Content Placeholder 2"/>
          <p:cNvSpPr txBox="1"/>
          <p:nvPr>
            <p:ph type="body" idx="1"/>
          </p:nvPr>
        </p:nvSpPr>
        <p:spPr>
          <a:xfrm>
            <a:off x="2592925" y="1758041"/>
            <a:ext cx="8580416" cy="4577444"/>
          </a:xfrm>
          <a:prstGeom prst="rect">
            <a:avLst/>
          </a:prstGeom>
        </p:spPr>
        <p:txBody>
          <a:bodyPr/>
          <a:lstStyle/>
          <a:p>
            <a:pPr>
              <a:buChar char="➢"/>
            </a:pPr>
            <a:r>
              <a:t>If the abuse was that bad, victims would leave.</a:t>
            </a:r>
          </a:p>
          <a:p>
            <a:pPr>
              <a:buChar char="➢"/>
            </a:pPr>
            <a:r>
              <a:t>Victims are often to blame because they provoke their partner’s violence.</a:t>
            </a:r>
          </a:p>
          <a:p>
            <a:pPr>
              <a:buChar char="➢"/>
            </a:pPr>
            <a:r>
              <a:t>Domestic violence is an impulse control or anger management issue</a:t>
            </a:r>
          </a:p>
          <a:p>
            <a:pPr>
              <a:buChar char="➢"/>
            </a:pPr>
            <a:r>
              <a:t>Domestic violence is bad, but it doesn’t happen in my community/culture/faith/etc.</a:t>
            </a:r>
          </a:p>
          <a:p>
            <a:pPr>
              <a:buChar char="➢"/>
            </a:pPr>
            <a:r>
              <a:t>It is easy for victims to leave domestic violence situations.</a:t>
            </a:r>
          </a:p>
          <a:p>
            <a:pPr>
              <a:buChar char="➢"/>
            </a:pPr>
            <a:r>
              <a:t>Abuse is only physical.</a:t>
            </a:r>
          </a:p>
          <a:p>
            <a:pPr>
              <a:buChar char="➢"/>
            </a:pPr>
            <a:r>
              <a:t>Abusers are only men.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FACTS</a:t>
            </a:r>
          </a:p>
        </p:txBody>
      </p:sp>
      <p:sp>
        <p:nvSpPr>
          <p:cNvPr id="411" name="Content Placeholder 2"/>
          <p:cNvSpPr txBox="1"/>
          <p:nvPr>
            <p:ph type="body" idx="1"/>
          </p:nvPr>
        </p:nvSpPr>
        <p:spPr>
          <a:xfrm>
            <a:off x="2024743" y="1387929"/>
            <a:ext cx="9479869" cy="4523293"/>
          </a:xfrm>
          <a:prstGeom prst="rect">
            <a:avLst/>
          </a:prstGeom>
        </p:spPr>
        <p:txBody>
          <a:bodyPr/>
          <a:lstStyle/>
          <a:p>
            <a:pPr>
              <a:buChar char="❖"/>
            </a:pPr>
            <a:r>
              <a:t>Every act of abuse must be taken seriously. Even if a victim’s life does not seem to be in danger, abuse of any kind has long lasting negative effects. </a:t>
            </a:r>
          </a:p>
          <a:p>
            <a:pPr>
              <a:buChar char="❖"/>
            </a:pPr>
            <a:r>
              <a:t>Whatever problems exist in relationship dynamics, violence and abuse are never okay –there is no excuse for domestic violence. </a:t>
            </a:r>
          </a:p>
          <a:p>
            <a:pPr>
              <a:buChar char="❖"/>
            </a:pPr>
            <a:r>
              <a:t>Abusers act deliberately and choose who to abuse. </a:t>
            </a:r>
          </a:p>
          <a:p>
            <a:pPr>
              <a:buChar char="❖"/>
            </a:pPr>
            <a:r>
              <a:t>Domestic violence happens in every community to people of every background. </a:t>
            </a:r>
          </a:p>
          <a:p>
            <a:pPr>
              <a:buChar char="❖"/>
            </a:pPr>
            <a:r>
              <a:t>Fear, lack of resources, and lack of safe opportunities prevent victims from leaving. </a:t>
            </a:r>
          </a:p>
          <a:p>
            <a:pPr>
              <a:buChar char="❖"/>
            </a:pPr>
            <a:r>
              <a:t>Abusers use a variety of tactics to harm their victims, including physical, emotional, verbal, spiritual, and sexual abuse.</a:t>
            </a:r>
          </a:p>
          <a:p>
            <a:pPr>
              <a:buChar char="❖"/>
            </a:pPr>
            <a:r>
              <a:t>Women can also be domestic violence perpetrators.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Abuse is abuse</a:t>
            </a:r>
          </a:p>
        </p:txBody>
      </p:sp>
      <p:sp>
        <p:nvSpPr>
          <p:cNvPr id="414" name="Content Placeholder 2"/>
          <p:cNvSpPr txBox="1"/>
          <p:nvPr>
            <p:ph type="body" idx="1"/>
          </p:nvPr>
        </p:nvSpPr>
        <p:spPr>
          <a:xfrm>
            <a:off x="2589211" y="2133599"/>
            <a:ext cx="8915401" cy="377762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 typeface="Wingdings 3"/>
              <a:buNone/>
              <a:defRPr sz="3200"/>
            </a:lvl1pPr>
          </a:lstStyle>
          <a:p>
            <a:pPr/>
            <a:r>
              <a:t>In the world of offender treatment, each kind of abuse is acknowledged for what it is. All kinds of abuse are abuse, are must be recognized and corrected.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Title 1"/>
          <p:cNvSpPr txBox="1"/>
          <p:nvPr>
            <p:ph type="title"/>
          </p:nvPr>
        </p:nvSpPr>
        <p:spPr>
          <a:xfrm>
            <a:off x="2413311" y="362852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RELATIONSHIP HEALTH IS A SPECTRUM</a:t>
            </a:r>
          </a:p>
        </p:txBody>
      </p:sp>
      <p:sp>
        <p:nvSpPr>
          <p:cNvPr id="417" name="Content Placeholder 2"/>
          <p:cNvSpPr txBox="1"/>
          <p:nvPr>
            <p:ph type="body" sz="quarter" idx="1"/>
          </p:nvPr>
        </p:nvSpPr>
        <p:spPr>
          <a:xfrm>
            <a:off x="1328200" y="1315848"/>
            <a:ext cx="2737614" cy="4801315"/>
          </a:xfrm>
          <a:prstGeom prst="rect">
            <a:avLst/>
          </a:prstGeom>
        </p:spPr>
        <p:txBody>
          <a:bodyPr/>
          <a:lstStyle/>
          <a:p>
            <a:pPr marL="0" indent="0" defTabSz="452627">
              <a:lnSpc>
                <a:spcPct val="80000"/>
              </a:lnSpc>
              <a:spcBef>
                <a:spcPts val="900"/>
              </a:spcBef>
              <a:buSzTx/>
              <a:buFont typeface="Wingdings 3"/>
              <a:buNone/>
              <a:defRPr sz="1782"/>
            </a:pPr>
            <a:r>
              <a:t>In </a:t>
            </a:r>
            <a:r>
              <a:rPr b="1"/>
              <a:t>healthy</a:t>
            </a:r>
            <a:r>
              <a:t> relationships partners</a:t>
            </a:r>
            <a:endParaRPr sz="2871"/>
          </a:p>
          <a:p>
            <a:pPr marL="339470" indent="-339470" defTabSz="452627">
              <a:lnSpc>
                <a:spcPct val="80000"/>
              </a:lnSpc>
              <a:spcBef>
                <a:spcPts val="900"/>
              </a:spcBef>
              <a:buChar char="➢"/>
              <a:defRPr sz="1782"/>
            </a:pPr>
            <a:r>
              <a:t>Communicate openly</a:t>
            </a:r>
            <a:endParaRPr sz="1089"/>
          </a:p>
          <a:p>
            <a:pPr marL="339470" indent="-339470" defTabSz="452627">
              <a:lnSpc>
                <a:spcPct val="80000"/>
              </a:lnSpc>
              <a:spcBef>
                <a:spcPts val="900"/>
              </a:spcBef>
              <a:buChar char="➢"/>
              <a:defRPr sz="1782"/>
            </a:pPr>
            <a:r>
              <a:t>Respect each other</a:t>
            </a:r>
            <a:endParaRPr sz="1089"/>
          </a:p>
          <a:p>
            <a:pPr marL="339470" indent="-339470" defTabSz="452627">
              <a:lnSpc>
                <a:spcPct val="80000"/>
              </a:lnSpc>
              <a:spcBef>
                <a:spcPts val="900"/>
              </a:spcBef>
              <a:buChar char="➢"/>
              <a:defRPr sz="1782"/>
            </a:pPr>
            <a:r>
              <a:t>Trust each other</a:t>
            </a:r>
            <a:endParaRPr sz="1089"/>
          </a:p>
          <a:p>
            <a:pPr marL="339470" indent="-339470" defTabSz="452627">
              <a:lnSpc>
                <a:spcPct val="80000"/>
              </a:lnSpc>
              <a:spcBef>
                <a:spcPts val="900"/>
              </a:spcBef>
              <a:buChar char="➢"/>
              <a:defRPr sz="1782"/>
            </a:pPr>
            <a:r>
              <a:t>Are honest</a:t>
            </a:r>
            <a:endParaRPr sz="1089"/>
          </a:p>
          <a:p>
            <a:pPr marL="339470" indent="-339470" defTabSz="452627">
              <a:lnSpc>
                <a:spcPct val="80000"/>
              </a:lnSpc>
              <a:spcBef>
                <a:spcPts val="900"/>
              </a:spcBef>
              <a:buChar char="➢"/>
              <a:defRPr sz="1782"/>
            </a:pPr>
            <a:r>
              <a:t>Are equal</a:t>
            </a:r>
            <a:endParaRPr sz="1089"/>
          </a:p>
          <a:p>
            <a:pPr marL="339470" indent="-339470" defTabSz="452627">
              <a:lnSpc>
                <a:spcPct val="80000"/>
              </a:lnSpc>
              <a:spcBef>
                <a:spcPts val="900"/>
              </a:spcBef>
              <a:buChar char="➢"/>
              <a:defRPr sz="1782"/>
            </a:pPr>
            <a:r>
              <a:t>Enjoy personal time</a:t>
            </a:r>
            <a:endParaRPr sz="1089"/>
          </a:p>
          <a:p>
            <a:pPr marL="339470" indent="-339470" defTabSz="452627">
              <a:lnSpc>
                <a:spcPct val="80000"/>
              </a:lnSpc>
              <a:spcBef>
                <a:spcPts val="900"/>
              </a:spcBef>
              <a:buChar char="➢"/>
              <a:defRPr sz="1782"/>
            </a:pPr>
            <a:r>
              <a:t>Make mutual sexual choices</a:t>
            </a:r>
            <a:endParaRPr sz="1089"/>
          </a:p>
          <a:p>
            <a:pPr marL="339470" indent="-339470" defTabSz="452627">
              <a:lnSpc>
                <a:spcPct val="80000"/>
              </a:lnSpc>
              <a:spcBef>
                <a:spcPts val="900"/>
              </a:spcBef>
              <a:buChar char="➢"/>
              <a:defRPr sz="1782"/>
            </a:pPr>
            <a:r>
              <a:t>Are financial partners</a:t>
            </a:r>
            <a:endParaRPr sz="1089"/>
          </a:p>
          <a:p>
            <a:pPr marL="339470" indent="-339470" defTabSz="452627">
              <a:lnSpc>
                <a:spcPct val="80000"/>
              </a:lnSpc>
              <a:spcBef>
                <a:spcPts val="900"/>
              </a:spcBef>
              <a:buChar char="➢"/>
              <a:defRPr sz="1782"/>
            </a:pPr>
            <a:r>
              <a:t>Engage in supportive parenting</a:t>
            </a:r>
          </a:p>
        </p:txBody>
      </p:sp>
      <p:sp>
        <p:nvSpPr>
          <p:cNvPr id="418" name="TextBox 4"/>
          <p:cNvSpPr txBox="1"/>
          <p:nvPr/>
        </p:nvSpPr>
        <p:spPr>
          <a:xfrm>
            <a:off x="4754658" y="1315849"/>
            <a:ext cx="2962003" cy="437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700"/>
            </a:pPr>
            <a:r>
              <a:t>In </a:t>
            </a:r>
            <a:r>
              <a:rPr b="1"/>
              <a:t>unhealthy</a:t>
            </a:r>
            <a:r>
              <a:t> relationships partners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Don’t communicate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Are disrespectful to each other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Are dishonest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Try to take control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Only spend time with their partner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Pressure each other into sexual activity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Ignore each other’s </a:t>
            </a:r>
            <a:r>
              <a:rPr sz="1800"/>
              <a:t>boundaries</a:t>
            </a:r>
            <a:endParaRPr sz="1800"/>
          </a:p>
          <a:p>
            <a:pPr marL="285750" indent="-285750">
              <a:buSzPct val="100000"/>
              <a:buChar char="➢"/>
              <a:defRPr sz="1700"/>
            </a:pPr>
            <a:r>
              <a:t>Are unequal economically</a:t>
            </a:r>
          </a:p>
        </p:txBody>
      </p:sp>
      <p:sp>
        <p:nvSpPr>
          <p:cNvPr id="419" name="TextBox 5"/>
          <p:cNvSpPr txBox="1"/>
          <p:nvPr/>
        </p:nvSpPr>
        <p:spPr>
          <a:xfrm>
            <a:off x="8699863" y="1315849"/>
            <a:ext cx="2987630" cy="489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700"/>
            </a:pPr>
            <a:r>
              <a:t>In </a:t>
            </a:r>
            <a:r>
              <a:rPr b="1"/>
              <a:t>abusive</a:t>
            </a:r>
            <a:r>
              <a:t> relationships partners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Communicate in harmful ways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Mistreat each other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Accuse their partners of cheating when it’s not true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Deny their actions are abusive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Control their partner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Isolate their partner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Force sex or pregnancy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Exert economic control</a:t>
            </a:r>
          </a:p>
          <a:p>
            <a:pPr marL="285750" indent="-285750">
              <a:buSzPct val="100000"/>
              <a:buChar char="➢"/>
              <a:defRPr sz="1700"/>
            </a:pPr>
            <a:r>
              <a:t>Engage in manipulative parenting</a:t>
            </a:r>
          </a:p>
          <a:p>
            <a:pPr marL="285750" indent="-285750">
              <a:buSzPct val="100000"/>
              <a:buChar char="➢"/>
              <a:defRPr sz="17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WHY VICTIMS DON’T LEAVE</a:t>
            </a:r>
          </a:p>
        </p:txBody>
      </p:sp>
      <p:pic>
        <p:nvPicPr>
          <p:cNvPr id="422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rcRect l="0" t="0" r="0" b="4692"/>
          <a:stretch>
            <a:fillRect/>
          </a:stretch>
        </p:blipFill>
        <p:spPr>
          <a:xfrm>
            <a:off x="3656114" y="1905000"/>
            <a:ext cx="4643253" cy="45913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Title 1"/>
          <p:cNvSpPr txBox="1"/>
          <p:nvPr>
            <p:ph type="title"/>
          </p:nvPr>
        </p:nvSpPr>
        <p:spPr>
          <a:xfrm>
            <a:off x="2592925" y="62410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WHY VICTIMS DON’T LEAVE</a:t>
            </a:r>
          </a:p>
        </p:txBody>
      </p:sp>
      <p:sp>
        <p:nvSpPr>
          <p:cNvPr id="425" name="Content Placeholder 2"/>
          <p:cNvSpPr txBox="1"/>
          <p:nvPr>
            <p:ph type="body" idx="1"/>
          </p:nvPr>
        </p:nvSpPr>
        <p:spPr>
          <a:xfrm>
            <a:off x="1910442" y="1721755"/>
            <a:ext cx="9757455" cy="4408993"/>
          </a:xfrm>
          <a:prstGeom prst="rect">
            <a:avLst/>
          </a:prstGeom>
        </p:spPr>
        <p:txBody>
          <a:bodyPr numCol="2"/>
          <a:lstStyle/>
          <a:p>
            <a:pPr algn="just">
              <a:buChar char="❖"/>
              <a:defRPr sz="2800"/>
            </a:pPr>
            <a:r>
              <a:t>Trauma</a:t>
            </a:r>
          </a:p>
          <a:p>
            <a:pPr algn="just">
              <a:buChar char="❖"/>
              <a:defRPr sz="2800"/>
            </a:pPr>
            <a:r>
              <a:t>Fear </a:t>
            </a:r>
          </a:p>
          <a:p>
            <a:pPr algn="just">
              <a:buChar char="❖"/>
              <a:defRPr sz="2800"/>
            </a:pPr>
            <a:r>
              <a:t>Believing abuse is normal </a:t>
            </a:r>
          </a:p>
          <a:p>
            <a:pPr algn="just">
              <a:buChar char="❖"/>
              <a:defRPr sz="2800"/>
            </a:pPr>
            <a:r>
              <a:t>Fear of being outed</a:t>
            </a:r>
          </a:p>
          <a:p>
            <a:pPr algn="just">
              <a:buChar char="❖"/>
              <a:defRPr sz="2800"/>
            </a:pPr>
            <a:r>
              <a:t>Embarrassment or shame </a:t>
            </a:r>
          </a:p>
          <a:p>
            <a:pPr algn="just">
              <a:buChar char="❖"/>
              <a:defRPr sz="2800"/>
            </a:pPr>
            <a:r>
              <a:t>Low self esteem </a:t>
            </a:r>
          </a:p>
          <a:p>
            <a:pPr algn="just">
              <a:buChar char="❖"/>
              <a:defRPr sz="2800"/>
            </a:pPr>
            <a:r>
              <a:t>Love </a:t>
            </a:r>
          </a:p>
          <a:p>
            <a:pPr algn="just">
              <a:buChar char="❖"/>
              <a:defRPr sz="2800"/>
            </a:pPr>
          </a:p>
          <a:p>
            <a:pPr algn="just">
              <a:buChar char="❖"/>
              <a:defRPr sz="2800"/>
            </a:pPr>
            <a:r>
              <a:t>Cultural/religious reasons </a:t>
            </a:r>
          </a:p>
          <a:p>
            <a:pPr algn="just">
              <a:buChar char="❖"/>
              <a:defRPr sz="2800"/>
            </a:pPr>
            <a:r>
              <a:t>Language barriers and immigration status </a:t>
            </a:r>
          </a:p>
          <a:p>
            <a:pPr algn="just">
              <a:buChar char="❖"/>
              <a:defRPr sz="2800"/>
            </a:pPr>
            <a:r>
              <a:t>Lack of money or resources </a:t>
            </a:r>
          </a:p>
          <a:p>
            <a:pPr algn="just">
              <a:buChar char="❖"/>
              <a:defRPr sz="2800"/>
            </a:pPr>
            <a:r>
              <a:t>Disability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isp">
  <a:themeElements>
    <a:clrScheme name="Wis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0000FF"/>
      </a:hlink>
      <a:folHlink>
        <a:srgbClr val="FF00FF"/>
      </a:folHlink>
    </a:clrScheme>
    <a:fontScheme name="Wisp">
      <a:majorFont>
        <a:latin typeface="Helvetica"/>
        <a:ea typeface="Helvetica"/>
        <a:cs typeface="Helvetica"/>
      </a:majorFont>
      <a:minorFont>
        <a:latin typeface="Century Gothic"/>
        <a:ea typeface="Century Gothic"/>
        <a:cs typeface="Century Gothic"/>
      </a:minorFont>
    </a:fontScheme>
    <a:fmtScheme name="Wis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isp">
  <a:themeElements>
    <a:clrScheme name="Wis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0000FF"/>
      </a:hlink>
      <a:folHlink>
        <a:srgbClr val="FF00FF"/>
      </a:folHlink>
    </a:clrScheme>
    <a:fontScheme name="Wisp">
      <a:majorFont>
        <a:latin typeface="Helvetica"/>
        <a:ea typeface="Helvetica"/>
        <a:cs typeface="Helvetica"/>
      </a:majorFont>
      <a:minorFont>
        <a:latin typeface="Century Gothic"/>
        <a:ea typeface="Century Gothic"/>
        <a:cs typeface="Century Gothic"/>
      </a:minorFont>
    </a:fontScheme>
    <a:fmtScheme name="Wis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